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  <p:sldMasterId id="2147483660" r:id="rId5"/>
    <p:sldMasterId id="2147483672" r:id="rId6"/>
  </p:sldMasterIdLst>
  <p:notesMasterIdLst>
    <p:notesMasterId r:id="rId143"/>
  </p:notesMasterIdLst>
  <p:sldIdLst>
    <p:sldId id="259" r:id="rId7"/>
    <p:sldId id="262" r:id="rId8"/>
    <p:sldId id="263" r:id="rId9"/>
    <p:sldId id="312" r:id="rId10"/>
    <p:sldId id="264" r:id="rId11"/>
    <p:sldId id="305" r:id="rId12"/>
    <p:sldId id="306" r:id="rId13"/>
    <p:sldId id="313" r:id="rId14"/>
    <p:sldId id="307" r:id="rId15"/>
    <p:sldId id="308" r:id="rId16"/>
    <p:sldId id="309" r:id="rId17"/>
    <p:sldId id="310" r:id="rId18"/>
    <p:sldId id="325" r:id="rId19"/>
    <p:sldId id="314" r:id="rId20"/>
    <p:sldId id="316" r:id="rId21"/>
    <p:sldId id="404" r:id="rId22"/>
    <p:sldId id="405" r:id="rId23"/>
    <p:sldId id="406" r:id="rId24"/>
    <p:sldId id="407" r:id="rId25"/>
    <p:sldId id="318" r:id="rId26"/>
    <p:sldId id="408" r:id="rId27"/>
    <p:sldId id="409" r:id="rId28"/>
    <p:sldId id="410" r:id="rId29"/>
    <p:sldId id="403" r:id="rId30"/>
    <p:sldId id="412" r:id="rId31"/>
    <p:sldId id="413" r:id="rId32"/>
    <p:sldId id="414" r:id="rId33"/>
    <p:sldId id="415" r:id="rId34"/>
    <p:sldId id="416" r:id="rId35"/>
    <p:sldId id="417" r:id="rId36"/>
    <p:sldId id="411" r:id="rId37"/>
    <p:sldId id="418" r:id="rId38"/>
    <p:sldId id="419" r:id="rId39"/>
    <p:sldId id="420" r:id="rId40"/>
    <p:sldId id="421" r:id="rId41"/>
    <p:sldId id="422" r:id="rId42"/>
    <p:sldId id="317" r:id="rId43"/>
    <p:sldId id="331" r:id="rId44"/>
    <p:sldId id="326" r:id="rId45"/>
    <p:sldId id="330" r:id="rId46"/>
    <p:sldId id="425" r:id="rId47"/>
    <p:sldId id="426" r:id="rId48"/>
    <p:sldId id="427" r:id="rId49"/>
    <p:sldId id="428" r:id="rId50"/>
    <p:sldId id="429" r:id="rId51"/>
    <p:sldId id="430" r:id="rId52"/>
    <p:sldId id="423" r:id="rId53"/>
    <p:sldId id="424" r:id="rId54"/>
    <p:sldId id="319" r:id="rId55"/>
    <p:sldId id="320" r:id="rId56"/>
    <p:sldId id="321" r:id="rId57"/>
    <p:sldId id="332" r:id="rId58"/>
    <p:sldId id="342" r:id="rId59"/>
    <p:sldId id="322" r:id="rId60"/>
    <p:sldId id="323" r:id="rId61"/>
    <p:sldId id="333" r:id="rId62"/>
    <p:sldId id="334" r:id="rId63"/>
    <p:sldId id="335" r:id="rId64"/>
    <p:sldId id="324" r:id="rId65"/>
    <p:sldId id="336" r:id="rId66"/>
    <p:sldId id="315" r:id="rId67"/>
    <p:sldId id="431" r:id="rId68"/>
    <p:sldId id="344" r:id="rId69"/>
    <p:sldId id="351" r:id="rId70"/>
    <p:sldId id="352" r:id="rId71"/>
    <p:sldId id="345" r:id="rId72"/>
    <p:sldId id="346" r:id="rId73"/>
    <p:sldId id="347" r:id="rId74"/>
    <p:sldId id="353" r:id="rId75"/>
    <p:sldId id="354" r:id="rId76"/>
    <p:sldId id="355" r:id="rId77"/>
    <p:sldId id="356" r:id="rId78"/>
    <p:sldId id="357" r:id="rId79"/>
    <p:sldId id="358" r:id="rId80"/>
    <p:sldId id="359" r:id="rId81"/>
    <p:sldId id="360" r:id="rId82"/>
    <p:sldId id="361" r:id="rId83"/>
    <p:sldId id="362" r:id="rId84"/>
    <p:sldId id="363" r:id="rId85"/>
    <p:sldId id="364" r:id="rId86"/>
    <p:sldId id="365" r:id="rId87"/>
    <p:sldId id="366" r:id="rId88"/>
    <p:sldId id="367" r:id="rId89"/>
    <p:sldId id="348" r:id="rId90"/>
    <p:sldId id="343" r:id="rId91"/>
    <p:sldId id="349" r:id="rId92"/>
    <p:sldId id="369" r:id="rId93"/>
    <p:sldId id="370" r:id="rId94"/>
    <p:sldId id="371" r:id="rId95"/>
    <p:sldId id="372" r:id="rId96"/>
    <p:sldId id="373" r:id="rId97"/>
    <p:sldId id="374" r:id="rId98"/>
    <p:sldId id="375" r:id="rId99"/>
    <p:sldId id="376" r:id="rId100"/>
    <p:sldId id="377" r:id="rId101"/>
    <p:sldId id="368" r:id="rId102"/>
    <p:sldId id="379" r:id="rId103"/>
    <p:sldId id="380" r:id="rId104"/>
    <p:sldId id="381" r:id="rId105"/>
    <p:sldId id="382" r:id="rId106"/>
    <p:sldId id="383" r:id="rId107"/>
    <p:sldId id="384" r:id="rId108"/>
    <p:sldId id="385" r:id="rId109"/>
    <p:sldId id="386" r:id="rId110"/>
    <p:sldId id="387" r:id="rId111"/>
    <p:sldId id="388" r:id="rId112"/>
    <p:sldId id="389" r:id="rId113"/>
    <p:sldId id="390" r:id="rId114"/>
    <p:sldId id="391" r:id="rId115"/>
    <p:sldId id="392" r:id="rId116"/>
    <p:sldId id="393" r:id="rId117"/>
    <p:sldId id="394" r:id="rId118"/>
    <p:sldId id="395" r:id="rId119"/>
    <p:sldId id="396" r:id="rId120"/>
    <p:sldId id="397" r:id="rId121"/>
    <p:sldId id="398" r:id="rId122"/>
    <p:sldId id="399" r:id="rId123"/>
    <p:sldId id="378" r:id="rId124"/>
    <p:sldId id="400" r:id="rId125"/>
    <p:sldId id="439" r:id="rId126"/>
    <p:sldId id="432" r:id="rId127"/>
    <p:sldId id="433" r:id="rId128"/>
    <p:sldId id="434" r:id="rId129"/>
    <p:sldId id="435" r:id="rId130"/>
    <p:sldId id="436" r:id="rId131"/>
    <p:sldId id="437" r:id="rId132"/>
    <p:sldId id="438" r:id="rId133"/>
    <p:sldId id="401" r:id="rId134"/>
    <p:sldId id="402" r:id="rId135"/>
    <p:sldId id="337" r:id="rId136"/>
    <p:sldId id="338" r:id="rId137"/>
    <p:sldId id="339" r:id="rId138"/>
    <p:sldId id="340" r:id="rId139"/>
    <p:sldId id="341" r:id="rId140"/>
    <p:sldId id="328" r:id="rId141"/>
    <p:sldId id="261" r:id="rId142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ção Padrão" id="{CF4F6FAC-BFB4-4670-88A6-A3CA35E5E233}">
          <p14:sldIdLst>
            <p14:sldId id="259"/>
          </p14:sldIdLst>
        </p14:section>
        <p14:section name="Seção sem Título" id="{0A5207DE-9A3C-49F6-B107-F2397A05103F}">
          <p14:sldIdLst>
            <p14:sldId id="262"/>
            <p14:sldId id="263"/>
            <p14:sldId id="312"/>
            <p14:sldId id="264"/>
            <p14:sldId id="305"/>
            <p14:sldId id="306"/>
            <p14:sldId id="313"/>
            <p14:sldId id="307"/>
            <p14:sldId id="308"/>
            <p14:sldId id="309"/>
            <p14:sldId id="310"/>
            <p14:sldId id="325"/>
            <p14:sldId id="314"/>
            <p14:sldId id="316"/>
            <p14:sldId id="404"/>
            <p14:sldId id="405"/>
            <p14:sldId id="406"/>
            <p14:sldId id="407"/>
            <p14:sldId id="318"/>
            <p14:sldId id="408"/>
            <p14:sldId id="409"/>
            <p14:sldId id="410"/>
            <p14:sldId id="403"/>
            <p14:sldId id="412"/>
            <p14:sldId id="413"/>
            <p14:sldId id="414"/>
            <p14:sldId id="415"/>
            <p14:sldId id="416"/>
            <p14:sldId id="417"/>
            <p14:sldId id="411"/>
            <p14:sldId id="418"/>
            <p14:sldId id="419"/>
            <p14:sldId id="420"/>
            <p14:sldId id="421"/>
            <p14:sldId id="422"/>
            <p14:sldId id="317"/>
            <p14:sldId id="331"/>
            <p14:sldId id="326"/>
            <p14:sldId id="330"/>
            <p14:sldId id="425"/>
            <p14:sldId id="426"/>
            <p14:sldId id="427"/>
            <p14:sldId id="428"/>
            <p14:sldId id="429"/>
            <p14:sldId id="430"/>
            <p14:sldId id="423"/>
            <p14:sldId id="424"/>
            <p14:sldId id="319"/>
            <p14:sldId id="320"/>
            <p14:sldId id="321"/>
            <p14:sldId id="332"/>
            <p14:sldId id="342"/>
            <p14:sldId id="322"/>
            <p14:sldId id="323"/>
            <p14:sldId id="333"/>
            <p14:sldId id="334"/>
            <p14:sldId id="335"/>
            <p14:sldId id="324"/>
            <p14:sldId id="336"/>
            <p14:sldId id="315"/>
            <p14:sldId id="431"/>
            <p14:sldId id="344"/>
            <p14:sldId id="351"/>
            <p14:sldId id="352"/>
            <p14:sldId id="345"/>
            <p14:sldId id="346"/>
            <p14:sldId id="347"/>
            <p14:sldId id="353"/>
            <p14:sldId id="354"/>
            <p14:sldId id="355"/>
            <p14:sldId id="356"/>
            <p14:sldId id="357"/>
            <p14:sldId id="358"/>
            <p14:sldId id="359"/>
            <p14:sldId id="360"/>
            <p14:sldId id="361"/>
            <p14:sldId id="362"/>
            <p14:sldId id="363"/>
            <p14:sldId id="364"/>
            <p14:sldId id="365"/>
            <p14:sldId id="366"/>
            <p14:sldId id="367"/>
            <p14:sldId id="348"/>
            <p14:sldId id="343"/>
            <p14:sldId id="349"/>
            <p14:sldId id="369"/>
            <p14:sldId id="370"/>
            <p14:sldId id="371"/>
            <p14:sldId id="372"/>
            <p14:sldId id="373"/>
            <p14:sldId id="374"/>
            <p14:sldId id="375"/>
            <p14:sldId id="376"/>
            <p14:sldId id="377"/>
            <p14:sldId id="368"/>
            <p14:sldId id="379"/>
            <p14:sldId id="380"/>
            <p14:sldId id="381"/>
            <p14:sldId id="382"/>
            <p14:sldId id="383"/>
            <p14:sldId id="384"/>
            <p14:sldId id="385"/>
            <p14:sldId id="386"/>
            <p14:sldId id="387"/>
            <p14:sldId id="388"/>
            <p14:sldId id="389"/>
            <p14:sldId id="390"/>
            <p14:sldId id="391"/>
            <p14:sldId id="392"/>
            <p14:sldId id="393"/>
            <p14:sldId id="394"/>
            <p14:sldId id="395"/>
            <p14:sldId id="396"/>
            <p14:sldId id="397"/>
            <p14:sldId id="398"/>
            <p14:sldId id="399"/>
            <p14:sldId id="378"/>
            <p14:sldId id="400"/>
            <p14:sldId id="439"/>
            <p14:sldId id="432"/>
            <p14:sldId id="433"/>
            <p14:sldId id="434"/>
            <p14:sldId id="435"/>
            <p14:sldId id="436"/>
            <p14:sldId id="437"/>
            <p14:sldId id="438"/>
            <p14:sldId id="401"/>
            <p14:sldId id="402"/>
            <p14:sldId id="337"/>
            <p14:sldId id="338"/>
            <p14:sldId id="339"/>
            <p14:sldId id="340"/>
            <p14:sldId id="341"/>
            <p14:sldId id="328"/>
            <p14:sldId id="26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088" autoAdjust="0"/>
    <p:restoredTop sz="83284" autoAdjust="0"/>
  </p:normalViewPr>
  <p:slideViewPr>
    <p:cSldViewPr showGuides="1">
      <p:cViewPr varScale="1">
        <p:scale>
          <a:sx n="129" d="100"/>
          <a:sy n="129" d="100"/>
        </p:scale>
        <p:origin x="1424" y="17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30" y="2562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1.xml"/><Relationship Id="rId21" Type="http://schemas.openxmlformats.org/officeDocument/2006/relationships/slide" Target="slides/slide15.xml"/><Relationship Id="rId42" Type="http://schemas.openxmlformats.org/officeDocument/2006/relationships/slide" Target="slides/slide36.xml"/><Relationship Id="rId63" Type="http://schemas.openxmlformats.org/officeDocument/2006/relationships/slide" Target="slides/slide57.xml"/><Relationship Id="rId84" Type="http://schemas.openxmlformats.org/officeDocument/2006/relationships/slide" Target="slides/slide78.xml"/><Relationship Id="rId138" Type="http://schemas.openxmlformats.org/officeDocument/2006/relationships/slide" Target="slides/slide132.xml"/><Relationship Id="rId107" Type="http://schemas.openxmlformats.org/officeDocument/2006/relationships/slide" Target="slides/slide101.xml"/><Relationship Id="rId11" Type="http://schemas.openxmlformats.org/officeDocument/2006/relationships/slide" Target="slides/slide5.xml"/><Relationship Id="rId32" Type="http://schemas.openxmlformats.org/officeDocument/2006/relationships/slide" Target="slides/slide26.xml"/><Relationship Id="rId53" Type="http://schemas.openxmlformats.org/officeDocument/2006/relationships/slide" Target="slides/slide47.xml"/><Relationship Id="rId74" Type="http://schemas.openxmlformats.org/officeDocument/2006/relationships/slide" Target="slides/slide68.xml"/><Relationship Id="rId128" Type="http://schemas.openxmlformats.org/officeDocument/2006/relationships/slide" Target="slides/slide122.xml"/><Relationship Id="rId5" Type="http://schemas.openxmlformats.org/officeDocument/2006/relationships/slideMaster" Target="slideMasters/slideMaster2.xml"/><Relationship Id="rId90" Type="http://schemas.openxmlformats.org/officeDocument/2006/relationships/slide" Target="slides/slide84.xml"/><Relationship Id="rId95" Type="http://schemas.openxmlformats.org/officeDocument/2006/relationships/slide" Target="slides/slide89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64" Type="http://schemas.openxmlformats.org/officeDocument/2006/relationships/slide" Target="slides/slide58.xml"/><Relationship Id="rId69" Type="http://schemas.openxmlformats.org/officeDocument/2006/relationships/slide" Target="slides/slide63.xml"/><Relationship Id="rId113" Type="http://schemas.openxmlformats.org/officeDocument/2006/relationships/slide" Target="slides/slide107.xml"/><Relationship Id="rId118" Type="http://schemas.openxmlformats.org/officeDocument/2006/relationships/slide" Target="slides/slide112.xml"/><Relationship Id="rId134" Type="http://schemas.openxmlformats.org/officeDocument/2006/relationships/slide" Target="slides/slide128.xml"/><Relationship Id="rId139" Type="http://schemas.openxmlformats.org/officeDocument/2006/relationships/slide" Target="slides/slide133.xml"/><Relationship Id="rId80" Type="http://schemas.openxmlformats.org/officeDocument/2006/relationships/slide" Target="slides/slide74.xml"/><Relationship Id="rId85" Type="http://schemas.openxmlformats.org/officeDocument/2006/relationships/slide" Target="slides/slide79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59" Type="http://schemas.openxmlformats.org/officeDocument/2006/relationships/slide" Target="slides/slide53.xml"/><Relationship Id="rId103" Type="http://schemas.openxmlformats.org/officeDocument/2006/relationships/slide" Target="slides/slide97.xml"/><Relationship Id="rId108" Type="http://schemas.openxmlformats.org/officeDocument/2006/relationships/slide" Target="slides/slide102.xml"/><Relationship Id="rId124" Type="http://schemas.openxmlformats.org/officeDocument/2006/relationships/slide" Target="slides/slide118.xml"/><Relationship Id="rId129" Type="http://schemas.openxmlformats.org/officeDocument/2006/relationships/slide" Target="slides/slide123.xml"/><Relationship Id="rId54" Type="http://schemas.openxmlformats.org/officeDocument/2006/relationships/slide" Target="slides/slide48.xml"/><Relationship Id="rId70" Type="http://schemas.openxmlformats.org/officeDocument/2006/relationships/slide" Target="slides/slide64.xml"/><Relationship Id="rId75" Type="http://schemas.openxmlformats.org/officeDocument/2006/relationships/slide" Target="slides/slide69.xml"/><Relationship Id="rId91" Type="http://schemas.openxmlformats.org/officeDocument/2006/relationships/slide" Target="slides/slide85.xml"/><Relationship Id="rId96" Type="http://schemas.openxmlformats.org/officeDocument/2006/relationships/slide" Target="slides/slide90.xml"/><Relationship Id="rId140" Type="http://schemas.openxmlformats.org/officeDocument/2006/relationships/slide" Target="slides/slide134.xml"/><Relationship Id="rId145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49" Type="http://schemas.openxmlformats.org/officeDocument/2006/relationships/slide" Target="slides/slide43.xml"/><Relationship Id="rId114" Type="http://schemas.openxmlformats.org/officeDocument/2006/relationships/slide" Target="slides/slide108.xml"/><Relationship Id="rId119" Type="http://schemas.openxmlformats.org/officeDocument/2006/relationships/slide" Target="slides/slide113.xml"/><Relationship Id="rId44" Type="http://schemas.openxmlformats.org/officeDocument/2006/relationships/slide" Target="slides/slide38.xml"/><Relationship Id="rId60" Type="http://schemas.openxmlformats.org/officeDocument/2006/relationships/slide" Target="slides/slide54.xml"/><Relationship Id="rId65" Type="http://schemas.openxmlformats.org/officeDocument/2006/relationships/slide" Target="slides/slide59.xml"/><Relationship Id="rId81" Type="http://schemas.openxmlformats.org/officeDocument/2006/relationships/slide" Target="slides/slide75.xml"/><Relationship Id="rId86" Type="http://schemas.openxmlformats.org/officeDocument/2006/relationships/slide" Target="slides/slide80.xml"/><Relationship Id="rId130" Type="http://schemas.openxmlformats.org/officeDocument/2006/relationships/slide" Target="slides/slide124.xml"/><Relationship Id="rId135" Type="http://schemas.openxmlformats.org/officeDocument/2006/relationships/slide" Target="slides/slide129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9" Type="http://schemas.openxmlformats.org/officeDocument/2006/relationships/slide" Target="slides/slide33.xml"/><Relationship Id="rId109" Type="http://schemas.openxmlformats.org/officeDocument/2006/relationships/slide" Target="slides/slide103.xml"/><Relationship Id="rId34" Type="http://schemas.openxmlformats.org/officeDocument/2006/relationships/slide" Target="slides/slide28.xml"/><Relationship Id="rId50" Type="http://schemas.openxmlformats.org/officeDocument/2006/relationships/slide" Target="slides/slide44.xml"/><Relationship Id="rId55" Type="http://schemas.openxmlformats.org/officeDocument/2006/relationships/slide" Target="slides/slide49.xml"/><Relationship Id="rId76" Type="http://schemas.openxmlformats.org/officeDocument/2006/relationships/slide" Target="slides/slide70.xml"/><Relationship Id="rId97" Type="http://schemas.openxmlformats.org/officeDocument/2006/relationships/slide" Target="slides/slide91.xml"/><Relationship Id="rId104" Type="http://schemas.openxmlformats.org/officeDocument/2006/relationships/slide" Target="slides/slide98.xml"/><Relationship Id="rId120" Type="http://schemas.openxmlformats.org/officeDocument/2006/relationships/slide" Target="slides/slide114.xml"/><Relationship Id="rId125" Type="http://schemas.openxmlformats.org/officeDocument/2006/relationships/slide" Target="slides/slide119.xml"/><Relationship Id="rId141" Type="http://schemas.openxmlformats.org/officeDocument/2006/relationships/slide" Target="slides/slide135.xml"/><Relationship Id="rId146" Type="http://schemas.openxmlformats.org/officeDocument/2006/relationships/theme" Target="theme/theme1.xml"/><Relationship Id="rId7" Type="http://schemas.openxmlformats.org/officeDocument/2006/relationships/slide" Target="slides/slide1.xml"/><Relationship Id="rId71" Type="http://schemas.openxmlformats.org/officeDocument/2006/relationships/slide" Target="slides/slide65.xml"/><Relationship Id="rId92" Type="http://schemas.openxmlformats.org/officeDocument/2006/relationships/slide" Target="slides/slide86.xml"/><Relationship Id="rId2" Type="http://schemas.openxmlformats.org/officeDocument/2006/relationships/customXml" Target="../customXml/item2.xml"/><Relationship Id="rId29" Type="http://schemas.openxmlformats.org/officeDocument/2006/relationships/slide" Target="slides/slide23.xml"/><Relationship Id="rId24" Type="http://schemas.openxmlformats.org/officeDocument/2006/relationships/slide" Target="slides/slide18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66" Type="http://schemas.openxmlformats.org/officeDocument/2006/relationships/slide" Target="slides/slide60.xml"/><Relationship Id="rId87" Type="http://schemas.openxmlformats.org/officeDocument/2006/relationships/slide" Target="slides/slide81.xml"/><Relationship Id="rId110" Type="http://schemas.openxmlformats.org/officeDocument/2006/relationships/slide" Target="slides/slide104.xml"/><Relationship Id="rId115" Type="http://schemas.openxmlformats.org/officeDocument/2006/relationships/slide" Target="slides/slide109.xml"/><Relationship Id="rId131" Type="http://schemas.openxmlformats.org/officeDocument/2006/relationships/slide" Target="slides/slide125.xml"/><Relationship Id="rId136" Type="http://schemas.openxmlformats.org/officeDocument/2006/relationships/slide" Target="slides/slide130.xml"/><Relationship Id="rId61" Type="http://schemas.openxmlformats.org/officeDocument/2006/relationships/slide" Target="slides/slide55.xml"/><Relationship Id="rId82" Type="http://schemas.openxmlformats.org/officeDocument/2006/relationships/slide" Target="slides/slide76.xml"/><Relationship Id="rId19" Type="http://schemas.openxmlformats.org/officeDocument/2006/relationships/slide" Target="slides/slide13.xml"/><Relationship Id="rId14" Type="http://schemas.openxmlformats.org/officeDocument/2006/relationships/slide" Target="slides/slide8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56" Type="http://schemas.openxmlformats.org/officeDocument/2006/relationships/slide" Target="slides/slide50.xml"/><Relationship Id="rId77" Type="http://schemas.openxmlformats.org/officeDocument/2006/relationships/slide" Target="slides/slide71.xml"/><Relationship Id="rId100" Type="http://schemas.openxmlformats.org/officeDocument/2006/relationships/slide" Target="slides/slide94.xml"/><Relationship Id="rId105" Type="http://schemas.openxmlformats.org/officeDocument/2006/relationships/slide" Target="slides/slide99.xml"/><Relationship Id="rId126" Type="http://schemas.openxmlformats.org/officeDocument/2006/relationships/slide" Target="slides/slide120.xml"/><Relationship Id="rId147" Type="http://schemas.openxmlformats.org/officeDocument/2006/relationships/tableStyles" Target="tableStyles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72" Type="http://schemas.openxmlformats.org/officeDocument/2006/relationships/slide" Target="slides/slide66.xml"/><Relationship Id="rId93" Type="http://schemas.openxmlformats.org/officeDocument/2006/relationships/slide" Target="slides/slide87.xml"/><Relationship Id="rId98" Type="http://schemas.openxmlformats.org/officeDocument/2006/relationships/slide" Target="slides/slide92.xml"/><Relationship Id="rId121" Type="http://schemas.openxmlformats.org/officeDocument/2006/relationships/slide" Target="slides/slide115.xml"/><Relationship Id="rId142" Type="http://schemas.openxmlformats.org/officeDocument/2006/relationships/slide" Target="slides/slide136.xml"/><Relationship Id="rId3" Type="http://schemas.openxmlformats.org/officeDocument/2006/relationships/customXml" Target="../customXml/item3.xml"/><Relationship Id="rId25" Type="http://schemas.openxmlformats.org/officeDocument/2006/relationships/slide" Target="slides/slide19.xml"/><Relationship Id="rId46" Type="http://schemas.openxmlformats.org/officeDocument/2006/relationships/slide" Target="slides/slide40.xml"/><Relationship Id="rId67" Type="http://schemas.openxmlformats.org/officeDocument/2006/relationships/slide" Target="slides/slide61.xml"/><Relationship Id="rId116" Type="http://schemas.openxmlformats.org/officeDocument/2006/relationships/slide" Target="slides/slide110.xml"/><Relationship Id="rId137" Type="http://schemas.openxmlformats.org/officeDocument/2006/relationships/slide" Target="slides/slide131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62" Type="http://schemas.openxmlformats.org/officeDocument/2006/relationships/slide" Target="slides/slide56.xml"/><Relationship Id="rId83" Type="http://schemas.openxmlformats.org/officeDocument/2006/relationships/slide" Target="slides/slide77.xml"/><Relationship Id="rId88" Type="http://schemas.openxmlformats.org/officeDocument/2006/relationships/slide" Target="slides/slide82.xml"/><Relationship Id="rId111" Type="http://schemas.openxmlformats.org/officeDocument/2006/relationships/slide" Target="slides/slide105.xml"/><Relationship Id="rId132" Type="http://schemas.openxmlformats.org/officeDocument/2006/relationships/slide" Target="slides/slide126.xml"/><Relationship Id="rId15" Type="http://schemas.openxmlformats.org/officeDocument/2006/relationships/slide" Target="slides/slide9.xml"/><Relationship Id="rId36" Type="http://schemas.openxmlformats.org/officeDocument/2006/relationships/slide" Target="slides/slide30.xml"/><Relationship Id="rId57" Type="http://schemas.openxmlformats.org/officeDocument/2006/relationships/slide" Target="slides/slide51.xml"/><Relationship Id="rId106" Type="http://schemas.openxmlformats.org/officeDocument/2006/relationships/slide" Target="slides/slide100.xml"/><Relationship Id="rId127" Type="http://schemas.openxmlformats.org/officeDocument/2006/relationships/slide" Target="slides/slide121.xml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52" Type="http://schemas.openxmlformats.org/officeDocument/2006/relationships/slide" Target="slides/slide46.xml"/><Relationship Id="rId73" Type="http://schemas.openxmlformats.org/officeDocument/2006/relationships/slide" Target="slides/slide67.xml"/><Relationship Id="rId78" Type="http://schemas.openxmlformats.org/officeDocument/2006/relationships/slide" Target="slides/slide72.xml"/><Relationship Id="rId94" Type="http://schemas.openxmlformats.org/officeDocument/2006/relationships/slide" Target="slides/slide88.xml"/><Relationship Id="rId99" Type="http://schemas.openxmlformats.org/officeDocument/2006/relationships/slide" Target="slides/slide93.xml"/><Relationship Id="rId101" Type="http://schemas.openxmlformats.org/officeDocument/2006/relationships/slide" Target="slides/slide95.xml"/><Relationship Id="rId122" Type="http://schemas.openxmlformats.org/officeDocument/2006/relationships/slide" Target="slides/slide116.xml"/><Relationship Id="rId143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47" Type="http://schemas.openxmlformats.org/officeDocument/2006/relationships/slide" Target="slides/slide41.xml"/><Relationship Id="rId68" Type="http://schemas.openxmlformats.org/officeDocument/2006/relationships/slide" Target="slides/slide62.xml"/><Relationship Id="rId89" Type="http://schemas.openxmlformats.org/officeDocument/2006/relationships/slide" Target="slides/slide83.xml"/><Relationship Id="rId112" Type="http://schemas.openxmlformats.org/officeDocument/2006/relationships/slide" Target="slides/slide106.xml"/><Relationship Id="rId133" Type="http://schemas.openxmlformats.org/officeDocument/2006/relationships/slide" Target="slides/slide127.xml"/><Relationship Id="rId16" Type="http://schemas.openxmlformats.org/officeDocument/2006/relationships/slide" Target="slides/slide10.xml"/><Relationship Id="rId37" Type="http://schemas.openxmlformats.org/officeDocument/2006/relationships/slide" Target="slides/slide31.xml"/><Relationship Id="rId58" Type="http://schemas.openxmlformats.org/officeDocument/2006/relationships/slide" Target="slides/slide52.xml"/><Relationship Id="rId79" Type="http://schemas.openxmlformats.org/officeDocument/2006/relationships/slide" Target="slides/slide73.xml"/><Relationship Id="rId102" Type="http://schemas.openxmlformats.org/officeDocument/2006/relationships/slide" Target="slides/slide96.xml"/><Relationship Id="rId123" Type="http://schemas.openxmlformats.org/officeDocument/2006/relationships/slide" Target="slides/slide117.xml"/><Relationship Id="rId14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9E0EFB-97A8-4F4B-93EF-D839659A4383}" type="datetimeFigureOut">
              <a:rPr lang="pt-BR" smtClean="0"/>
              <a:t>18/10/2019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75FB13-8616-4132-B26C-12BBDBF3EFB1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264277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75FB13-8616-4132-B26C-12BBDBF3EFB1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403235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err="1"/>
              <a:t>str</a:t>
            </a:r>
            <a:r>
              <a:rPr lang="pt-BR" dirty="0"/>
              <a:t>(</a:t>
            </a:r>
            <a:r>
              <a:rPr lang="pt-BR" dirty="0" err="1"/>
              <a:t>var_nro</a:t>
            </a:r>
            <a:r>
              <a:rPr lang="pt-BR" dirty="0"/>
              <a:t>) – converte variável numérica em string, para fazer a impressão.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75FB13-8616-4132-B26C-12BBDBF3EFB1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37941540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shift+F10 - executar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75FB13-8616-4132-B26C-12BBDBF3EFB1}" type="slidenum">
              <a:rPr lang="pt-BR" smtClean="0"/>
              <a:t>119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14999027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shift+F10 - executar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75FB13-8616-4132-B26C-12BBDBF3EFB1}" type="slidenum">
              <a:rPr lang="pt-BR" smtClean="0"/>
              <a:t>120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89366715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shift+F10 - executar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75FB13-8616-4132-B26C-12BBDBF3EFB1}" type="slidenum">
              <a:rPr lang="pt-BR" smtClean="0"/>
              <a:t>121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81363066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shift+F10 - executar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75FB13-8616-4132-B26C-12BBDBF3EFB1}" type="slidenum">
              <a:rPr lang="pt-BR" smtClean="0"/>
              <a:t>122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98930572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shift+F10 - executar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75FB13-8616-4132-B26C-12BBDBF3EFB1}" type="slidenum">
              <a:rPr lang="pt-BR" smtClean="0"/>
              <a:t>123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37916915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shift+F10 - executar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75FB13-8616-4132-B26C-12BBDBF3EFB1}" type="slidenum">
              <a:rPr lang="pt-BR" smtClean="0"/>
              <a:t>124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03275841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shift+F10 - executar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75FB13-8616-4132-B26C-12BBDBF3EFB1}" type="slidenum">
              <a:rPr lang="pt-BR" smtClean="0"/>
              <a:t>125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51417854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shift+F10 - executar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75FB13-8616-4132-B26C-12BBDBF3EFB1}" type="slidenum">
              <a:rPr lang="pt-BR" smtClean="0"/>
              <a:t>126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57233891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shift+F10 - executar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75FB13-8616-4132-B26C-12BBDBF3EFB1}" type="slidenum">
              <a:rPr lang="pt-BR" smtClean="0"/>
              <a:t>127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09975060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shift+F10 - executar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75FB13-8616-4132-B26C-12BBDBF3EFB1}" type="slidenum">
              <a:rPr lang="pt-BR" smtClean="0"/>
              <a:t>129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196876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err="1"/>
              <a:t>str</a:t>
            </a:r>
            <a:r>
              <a:rPr lang="pt-BR" dirty="0"/>
              <a:t>(</a:t>
            </a:r>
            <a:r>
              <a:rPr lang="pt-BR" dirty="0" err="1"/>
              <a:t>var_nro</a:t>
            </a:r>
            <a:r>
              <a:rPr lang="pt-BR" dirty="0"/>
              <a:t>) – converte variável numérica em string, para fazer a impressão.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75FB13-8616-4132-B26C-12BBDBF3EFB1}" type="slidenum">
              <a:rPr lang="pt-BR" smtClean="0"/>
              <a:t>24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56892899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shift+F10 - executar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75FB13-8616-4132-B26C-12BBDBF3EFB1}" type="slidenum">
              <a:rPr lang="pt-BR" smtClean="0"/>
              <a:t>130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84752386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shift+F10 - executar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75FB13-8616-4132-B26C-12BBDBF3EFB1}" type="slidenum">
              <a:rPr lang="pt-BR" smtClean="0"/>
              <a:t>131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84752386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shift+F10 – executar</a:t>
            </a:r>
          </a:p>
          <a:p>
            <a:r>
              <a:rPr lang="pt-BR" dirty="0"/>
              <a:t>print('a raiz quadrada de {} é {:2f}'.format(</a:t>
            </a:r>
            <a:r>
              <a:rPr lang="pt-BR" dirty="0" err="1"/>
              <a:t>x,y</a:t>
            </a:r>
            <a:r>
              <a:rPr lang="pt-BR" dirty="0"/>
              <a:t>))</a:t>
            </a:r>
          </a:p>
          <a:p>
            <a:r>
              <a:rPr lang="pt-BR" dirty="0"/>
              <a:t>Usando import math, o que acontece? Como se usa?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raiz = math.sqrt(x)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75FB13-8616-4132-B26C-12BBDBF3EFB1}" type="slidenum">
              <a:rPr lang="pt-BR" smtClean="0"/>
              <a:t>132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84752386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shift+F1</a:t>
            </a:r>
          </a:p>
          <a:p>
            <a:r>
              <a:rPr lang="pt-BR"/>
              <a:t>0 </a:t>
            </a:r>
            <a:r>
              <a:rPr lang="pt-BR" dirty="0"/>
              <a:t>- executar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75FB13-8616-4132-B26C-12BBDBF3EFB1}" type="slidenum">
              <a:rPr lang="pt-BR" smtClean="0"/>
              <a:t>133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84752386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shift+F10 - executar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75FB13-8616-4132-B26C-12BBDBF3EFB1}" type="slidenum">
              <a:rPr lang="pt-BR" smtClean="0"/>
              <a:t>135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847523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err="1"/>
              <a:t>str</a:t>
            </a:r>
            <a:r>
              <a:rPr lang="pt-BR" dirty="0"/>
              <a:t>(</a:t>
            </a:r>
            <a:r>
              <a:rPr lang="pt-BR" dirty="0" err="1"/>
              <a:t>var_nro</a:t>
            </a:r>
            <a:r>
              <a:rPr lang="pt-BR" dirty="0"/>
              <a:t>) – converte variável numérica em string, para fazer a impressão.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75FB13-8616-4132-B26C-12BBDBF3EFB1}" type="slidenum">
              <a:rPr lang="pt-BR" smtClean="0"/>
              <a:t>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926994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err="1"/>
              <a:t>str</a:t>
            </a:r>
            <a:r>
              <a:rPr lang="pt-BR" dirty="0"/>
              <a:t>(</a:t>
            </a:r>
            <a:r>
              <a:rPr lang="pt-BR" dirty="0" err="1"/>
              <a:t>var_nro</a:t>
            </a:r>
            <a:r>
              <a:rPr lang="pt-BR" dirty="0"/>
              <a:t>) – converte variável numérica em string, para fazer a impressão.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75FB13-8616-4132-B26C-12BBDBF3EFB1}" type="slidenum">
              <a:rPr lang="pt-BR" smtClean="0"/>
              <a:t>26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71651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err="1"/>
              <a:t>str</a:t>
            </a:r>
            <a:r>
              <a:rPr lang="pt-BR" dirty="0"/>
              <a:t>(</a:t>
            </a:r>
            <a:r>
              <a:rPr lang="pt-BR" dirty="0" err="1"/>
              <a:t>var_nro</a:t>
            </a:r>
            <a:r>
              <a:rPr lang="pt-BR" dirty="0"/>
              <a:t>) – converte variável numérica em string, para fazer a impressão.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75FB13-8616-4132-B26C-12BBDBF3EFB1}" type="slidenum">
              <a:rPr lang="pt-BR" smtClean="0"/>
              <a:t>27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819609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err="1"/>
              <a:t>str</a:t>
            </a:r>
            <a:r>
              <a:rPr lang="pt-BR" dirty="0"/>
              <a:t>(</a:t>
            </a:r>
            <a:r>
              <a:rPr lang="pt-BR" dirty="0" err="1"/>
              <a:t>var_nro</a:t>
            </a:r>
            <a:r>
              <a:rPr lang="pt-BR" dirty="0"/>
              <a:t>) – converte variável numérica em string, para fazer a impressão.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75FB13-8616-4132-B26C-12BBDBF3EFB1}" type="slidenum">
              <a:rPr lang="pt-BR" smtClean="0"/>
              <a:t>28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687921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err="1"/>
              <a:t>str</a:t>
            </a:r>
            <a:r>
              <a:rPr lang="pt-BR" dirty="0"/>
              <a:t>(</a:t>
            </a:r>
            <a:r>
              <a:rPr lang="pt-BR" dirty="0" err="1"/>
              <a:t>var_nro</a:t>
            </a:r>
            <a:r>
              <a:rPr lang="pt-BR" dirty="0"/>
              <a:t>) – converte variável numérica em string, para fazer a impressão.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75FB13-8616-4132-B26C-12BBDBF3EFB1}" type="slidenum">
              <a:rPr lang="pt-BR" smtClean="0"/>
              <a:t>29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359213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err="1"/>
              <a:t>str</a:t>
            </a:r>
            <a:r>
              <a:rPr lang="pt-BR" dirty="0"/>
              <a:t>(</a:t>
            </a:r>
            <a:r>
              <a:rPr lang="pt-BR" dirty="0" err="1"/>
              <a:t>var_nro</a:t>
            </a:r>
            <a:r>
              <a:rPr lang="pt-BR" dirty="0"/>
              <a:t>) – converte variável numérica em string, para fazer a impressão.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75FB13-8616-4132-B26C-12BBDBF3EFB1}" type="slidenum">
              <a:rPr lang="pt-BR" smtClean="0"/>
              <a:t>30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812586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err="1"/>
              <a:t>str</a:t>
            </a:r>
            <a:r>
              <a:rPr lang="pt-BR" dirty="0"/>
              <a:t>(</a:t>
            </a:r>
            <a:r>
              <a:rPr lang="pt-BR" dirty="0" err="1"/>
              <a:t>var_nro</a:t>
            </a:r>
            <a:r>
              <a:rPr lang="pt-BR" dirty="0"/>
              <a:t>) – converte variável numérica em string, para fazer a impressão.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75FB13-8616-4132-B26C-12BBDBF3EFB1}" type="slidenum">
              <a:rPr lang="pt-BR" smtClean="0"/>
              <a:t>31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999387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err="1"/>
              <a:t>str</a:t>
            </a:r>
            <a:r>
              <a:rPr lang="pt-BR" dirty="0"/>
              <a:t>(</a:t>
            </a:r>
            <a:r>
              <a:rPr lang="pt-BR" dirty="0" err="1"/>
              <a:t>var_nro</a:t>
            </a:r>
            <a:r>
              <a:rPr lang="pt-BR" dirty="0"/>
              <a:t>) – converte variável numérica em string, para fazer a impressão.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75FB13-8616-4132-B26C-12BBDBF3EFB1}" type="slidenum">
              <a:rPr lang="pt-BR" smtClean="0"/>
              <a:t>32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976826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75FB13-8616-4132-B26C-12BBDBF3EFB1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5450746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err="1"/>
              <a:t>str</a:t>
            </a:r>
            <a:r>
              <a:rPr lang="pt-BR" dirty="0"/>
              <a:t>(</a:t>
            </a:r>
            <a:r>
              <a:rPr lang="pt-BR" dirty="0" err="1"/>
              <a:t>var_nro</a:t>
            </a:r>
            <a:r>
              <a:rPr lang="pt-BR" dirty="0"/>
              <a:t>) – converte variável numérica em string, para fazer a impressão.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75FB13-8616-4132-B26C-12BBDBF3EFB1}" type="slidenum">
              <a:rPr lang="pt-BR" smtClean="0"/>
              <a:t>33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5049153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err="1"/>
              <a:t>str</a:t>
            </a:r>
            <a:r>
              <a:rPr lang="pt-BR" dirty="0"/>
              <a:t>(</a:t>
            </a:r>
            <a:r>
              <a:rPr lang="pt-BR" dirty="0" err="1"/>
              <a:t>var_nro</a:t>
            </a:r>
            <a:r>
              <a:rPr lang="pt-BR" dirty="0"/>
              <a:t>) – converte variável numérica em string, para fazer a impressão.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75FB13-8616-4132-B26C-12BBDBF3EFB1}" type="slidenum">
              <a:rPr lang="pt-BR" smtClean="0"/>
              <a:t>34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526693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err="1"/>
              <a:t>str</a:t>
            </a:r>
            <a:r>
              <a:rPr lang="pt-BR" dirty="0"/>
              <a:t>(</a:t>
            </a:r>
            <a:r>
              <a:rPr lang="pt-BR" dirty="0" err="1"/>
              <a:t>var_nro</a:t>
            </a:r>
            <a:r>
              <a:rPr lang="pt-BR" dirty="0"/>
              <a:t>) – converte variável numérica em string, para fazer a impressão.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75FB13-8616-4132-B26C-12BBDBF3EFB1}" type="slidenum">
              <a:rPr lang="pt-BR" smtClean="0"/>
              <a:t>35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4534710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err="1"/>
              <a:t>str</a:t>
            </a:r>
            <a:r>
              <a:rPr lang="pt-BR" dirty="0"/>
              <a:t>(</a:t>
            </a:r>
            <a:r>
              <a:rPr lang="pt-BR" dirty="0" err="1"/>
              <a:t>var_nro</a:t>
            </a:r>
            <a:r>
              <a:rPr lang="pt-BR" dirty="0"/>
              <a:t>) – converte variável numérica em string, para fazer a impressão.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75FB13-8616-4132-B26C-12BBDBF3EFB1}" type="slidenum">
              <a:rPr lang="pt-BR" smtClean="0"/>
              <a:t>36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6502596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shift+F10 – executar</a:t>
            </a:r>
          </a:p>
          <a:p>
            <a:r>
              <a:rPr lang="pt-BR" dirty="0"/>
              <a:t>type(var) – cmd ver tipo variável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75FB13-8616-4132-B26C-12BBDBF3EFB1}" type="slidenum">
              <a:rPr lang="pt-BR" smtClean="0"/>
              <a:t>37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8475238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shift+F10 - executar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75FB13-8616-4132-B26C-12BBDBF3EFB1}" type="slidenum">
              <a:rPr lang="pt-BR" smtClean="0"/>
              <a:t>38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8475238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shift+F10 - executar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75FB13-8616-4132-B26C-12BBDBF3EFB1}" type="slidenum">
              <a:rPr lang="pt-BR" smtClean="0"/>
              <a:t>40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8475238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shift+F10 - executar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75FB13-8616-4132-B26C-12BBDBF3EFB1}" type="slidenum">
              <a:rPr lang="pt-BR" smtClean="0"/>
              <a:t>41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9594643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shift+F10 - executar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75FB13-8616-4132-B26C-12BBDBF3EFB1}" type="slidenum">
              <a:rPr lang="pt-BR" smtClean="0"/>
              <a:t>42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1697582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shift+F10 - executar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75FB13-8616-4132-B26C-12BBDBF3EFB1}" type="slidenum">
              <a:rPr lang="pt-BR" smtClean="0"/>
              <a:t>43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452569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shift+F10 - executar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75FB13-8616-4132-B26C-12BBDBF3EFB1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8475238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shift+F10 - executar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75FB13-8616-4132-B26C-12BBDBF3EFB1}" type="slidenum">
              <a:rPr lang="pt-BR" smtClean="0"/>
              <a:t>44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812040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shift+F10 - executar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75FB13-8616-4132-B26C-12BBDBF3EFB1}" type="slidenum">
              <a:rPr lang="pt-BR" smtClean="0"/>
              <a:t>45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1172258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shift+F10 - executar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75FB13-8616-4132-B26C-12BBDBF3EFB1}" type="slidenum">
              <a:rPr lang="pt-BR" smtClean="0"/>
              <a:t>46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4569784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shift+F10 - executar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75FB13-8616-4132-B26C-12BBDBF3EFB1}" type="slidenum">
              <a:rPr lang="pt-BR" smtClean="0"/>
              <a:t>48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3134588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shift+F10 - executar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75FB13-8616-4132-B26C-12BBDBF3EFB1}" type="slidenum">
              <a:rPr lang="pt-BR" smtClean="0"/>
              <a:t>49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8475238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shift+F10 - executar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75FB13-8616-4132-B26C-12BBDBF3EFB1}" type="slidenum">
              <a:rPr lang="pt-BR" smtClean="0"/>
              <a:t>50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8475238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shift+F10 - executar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75FB13-8616-4132-B26C-12BBDBF3EFB1}" type="slidenum">
              <a:rPr lang="pt-BR" smtClean="0"/>
              <a:t>51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8475238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shift+F10 - executar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75FB13-8616-4132-B26C-12BBDBF3EFB1}" type="slidenum">
              <a:rPr lang="pt-BR" smtClean="0"/>
              <a:t>52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8475238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shift+F10 - executar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75FB13-8616-4132-B26C-12BBDBF3EFB1}" type="slidenum">
              <a:rPr lang="pt-BR" smtClean="0"/>
              <a:t>53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8475238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Print(‘”Olá,</a:t>
            </a:r>
            <a:r>
              <a:rPr lang="pt-BR" baseline="0" dirty="0"/>
              <a:t> mundo cruel!”’)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Print(‘Olá {}, seja bem</a:t>
            </a:r>
            <a:r>
              <a:rPr lang="pt-BR" baseline="0" dirty="0"/>
              <a:t> vindo!!!’.format(nome))</a:t>
            </a:r>
            <a:endParaRPr lang="pt-BR" dirty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75FB13-8616-4132-B26C-12BBDBF3EFB1}" type="slidenum">
              <a:rPr lang="pt-BR" smtClean="0"/>
              <a:t>54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847523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shift+F10 - executar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75FB13-8616-4132-B26C-12BBDBF3EFB1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8475238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shift+F10 - executar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75FB13-8616-4132-B26C-12BBDBF3EFB1}" type="slidenum">
              <a:rPr lang="pt-BR" smtClean="0"/>
              <a:t>55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8475238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shift+F10 - executar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75FB13-8616-4132-B26C-12BBDBF3EFB1}" type="slidenum">
              <a:rPr lang="pt-BR" smtClean="0"/>
              <a:t>56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8475238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shift+F10 - executar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75FB13-8616-4132-B26C-12BBDBF3EFB1}" type="slidenum">
              <a:rPr lang="pt-BR" smtClean="0"/>
              <a:t>57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8475238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shift+F10 - executar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75FB13-8616-4132-B26C-12BBDBF3EFB1}" type="slidenum">
              <a:rPr lang="pt-BR" smtClean="0"/>
              <a:t>58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8475238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shift+F10 - executar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75FB13-8616-4132-B26C-12BBDBF3EFB1}" type="slidenum">
              <a:rPr lang="pt-BR" smtClean="0"/>
              <a:t>59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8475238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shift+F10 – executar</a:t>
            </a:r>
          </a:p>
          <a:p>
            <a:r>
              <a:rPr lang="pt-BR" dirty="0"/>
              <a:t>F</a:t>
            </a:r>
            <a:r>
              <a:rPr lang="pt-BR" baseline="0" dirty="0"/>
              <a:t> = (C * 9) + 32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75FB13-8616-4132-B26C-12BBDBF3EFB1}" type="slidenum">
              <a:rPr lang="pt-BR" smtClean="0"/>
              <a:t>60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8475238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shift+F10 - executar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75FB13-8616-4132-B26C-12BBDBF3EFB1}" type="slidenum">
              <a:rPr lang="pt-BR" smtClean="0"/>
              <a:t>61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8475238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shift+F10 - executar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75FB13-8616-4132-B26C-12BBDBF3EFB1}" type="slidenum">
              <a:rPr lang="pt-BR" smtClean="0"/>
              <a:t>63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9602965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shift+F10 - executar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75FB13-8616-4132-B26C-12BBDBF3EFB1}" type="slidenum">
              <a:rPr lang="pt-BR" smtClean="0"/>
              <a:t>64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7793062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shift+F10 - executar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75FB13-8616-4132-B26C-12BBDBF3EFB1}" type="slidenum">
              <a:rPr lang="pt-BR" smtClean="0"/>
              <a:t>65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579712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shift+F10 - executar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75FB13-8616-4132-B26C-12BBDBF3EFB1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00843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shift+F10 - executar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75FB13-8616-4132-B26C-12BBDBF3EFB1}" type="slidenum">
              <a:rPr lang="pt-BR" smtClean="0"/>
              <a:t>66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7047222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shift+F10 - executar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75FB13-8616-4132-B26C-12BBDBF3EFB1}" type="slidenum">
              <a:rPr lang="pt-BR" smtClean="0"/>
              <a:t>67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5105775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shift+F10 - executar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75FB13-8616-4132-B26C-12BBDBF3EFB1}" type="slidenum">
              <a:rPr lang="pt-BR" smtClean="0"/>
              <a:t>68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7268579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shift+F10 - executar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75FB13-8616-4132-B26C-12BBDBF3EFB1}" type="slidenum">
              <a:rPr lang="pt-BR" smtClean="0"/>
              <a:t>69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359405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shift+F10 - executar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75FB13-8616-4132-B26C-12BBDBF3EFB1}" type="slidenum">
              <a:rPr lang="pt-BR" smtClean="0"/>
              <a:t>70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3137424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shift+F10 - executar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75FB13-8616-4132-B26C-12BBDBF3EFB1}" type="slidenum">
              <a:rPr lang="pt-BR" smtClean="0"/>
              <a:t>71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3189394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shift+F10 - executar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75FB13-8616-4132-B26C-12BBDBF3EFB1}" type="slidenum">
              <a:rPr lang="pt-BR" smtClean="0"/>
              <a:t>72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7762701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shift+F10 - executar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75FB13-8616-4132-B26C-12BBDBF3EFB1}" type="slidenum">
              <a:rPr lang="pt-BR" smtClean="0"/>
              <a:t>73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0031484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shift+F10 - executar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75FB13-8616-4132-B26C-12BBDBF3EFB1}" type="slidenum">
              <a:rPr lang="pt-BR" smtClean="0"/>
              <a:t>74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0614241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shift+F10 - executar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75FB13-8616-4132-B26C-12BBDBF3EFB1}" type="slidenum">
              <a:rPr lang="pt-BR" smtClean="0"/>
              <a:t>75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13236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shift+F10 - executar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75FB13-8616-4132-B26C-12BBDBF3EFB1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0644642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shift+F10 - executar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75FB13-8616-4132-B26C-12BBDBF3EFB1}" type="slidenum">
              <a:rPr lang="pt-BR" smtClean="0"/>
              <a:t>76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7740288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shift+F10 - executar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75FB13-8616-4132-B26C-12BBDBF3EFB1}" type="slidenum">
              <a:rPr lang="pt-BR" smtClean="0"/>
              <a:t>77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5534286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shift+F10 - executar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75FB13-8616-4132-B26C-12BBDBF3EFB1}" type="slidenum">
              <a:rPr lang="pt-BR" smtClean="0"/>
              <a:t>78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40778370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shift+F10 - executar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75FB13-8616-4132-B26C-12BBDBF3EFB1}" type="slidenum">
              <a:rPr lang="pt-BR" smtClean="0"/>
              <a:t>79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8920017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shift+F10 - executar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75FB13-8616-4132-B26C-12BBDBF3EFB1}" type="slidenum">
              <a:rPr lang="pt-BR" smtClean="0"/>
              <a:t>80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412471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shift+F10 - executar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75FB13-8616-4132-B26C-12BBDBF3EFB1}" type="slidenum">
              <a:rPr lang="pt-BR" smtClean="0"/>
              <a:t>81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97990333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shift+F10 - executar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75FB13-8616-4132-B26C-12BBDBF3EFB1}" type="slidenum">
              <a:rPr lang="pt-BR" smtClean="0"/>
              <a:t>82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06719316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shift+F10 - executar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75FB13-8616-4132-B26C-12BBDBF3EFB1}" type="slidenum">
              <a:rPr lang="pt-BR" smtClean="0"/>
              <a:t>83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46688966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shift+F10 - executar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75FB13-8616-4132-B26C-12BBDBF3EFB1}" type="slidenum">
              <a:rPr lang="pt-BR" smtClean="0"/>
              <a:t>84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8111274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shift+F10 - executar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75FB13-8616-4132-B26C-12BBDBF3EFB1}" type="slidenum">
              <a:rPr lang="pt-BR" smtClean="0"/>
              <a:t>86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541906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shift+F10 - executar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75FB13-8616-4132-B26C-12BBDBF3EFB1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44020638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shift+F10 - executar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75FB13-8616-4132-B26C-12BBDBF3EFB1}" type="slidenum">
              <a:rPr lang="pt-BR" smtClean="0"/>
              <a:t>87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6887027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shift+F10 - executar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75FB13-8616-4132-B26C-12BBDBF3EFB1}" type="slidenum">
              <a:rPr lang="pt-BR" smtClean="0"/>
              <a:t>88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18286653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shift+F10 - executar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75FB13-8616-4132-B26C-12BBDBF3EFB1}" type="slidenum">
              <a:rPr lang="pt-BR" smtClean="0"/>
              <a:t>89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65594962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shift+F10 - executar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75FB13-8616-4132-B26C-12BBDBF3EFB1}" type="slidenum">
              <a:rPr lang="pt-BR" smtClean="0"/>
              <a:t>90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88641989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shift+F10 - executar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75FB13-8616-4132-B26C-12BBDBF3EFB1}" type="slidenum">
              <a:rPr lang="pt-BR" smtClean="0"/>
              <a:t>91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16362199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shift+F10 - executar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75FB13-8616-4132-B26C-12BBDBF3EFB1}" type="slidenum">
              <a:rPr lang="pt-BR" smtClean="0"/>
              <a:t>92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6666261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shift+F10 - executar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75FB13-8616-4132-B26C-12BBDBF3EFB1}" type="slidenum">
              <a:rPr lang="pt-BR" smtClean="0"/>
              <a:t>93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7953870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shift+F10 - executar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75FB13-8616-4132-B26C-12BBDBF3EFB1}" type="slidenum">
              <a:rPr lang="pt-BR" smtClean="0"/>
              <a:t>94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74335815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shift+F10 - executar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75FB13-8616-4132-B26C-12BBDBF3EFB1}" type="slidenum">
              <a:rPr lang="pt-BR" smtClean="0"/>
              <a:t>95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89627556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shift+F10 - executar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75FB13-8616-4132-B26C-12BBDBF3EFB1}" type="slidenum">
              <a:rPr lang="pt-BR" smtClean="0"/>
              <a:t>97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939325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shift+F10 - executar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75FB13-8616-4132-B26C-12BBDBF3EFB1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10119809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shift+F10 - executar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75FB13-8616-4132-B26C-12BBDBF3EFB1}" type="slidenum">
              <a:rPr lang="pt-BR" smtClean="0"/>
              <a:t>98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72035720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shift+F10 - executar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75FB13-8616-4132-B26C-12BBDBF3EFB1}" type="slidenum">
              <a:rPr lang="pt-BR" smtClean="0"/>
              <a:t>99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8072062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shift+F10 - executar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75FB13-8616-4132-B26C-12BBDBF3EFB1}" type="slidenum">
              <a:rPr lang="pt-BR" smtClean="0"/>
              <a:t>100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63093560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shift+F10 - executar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75FB13-8616-4132-B26C-12BBDBF3EFB1}" type="slidenum">
              <a:rPr lang="pt-BR" smtClean="0"/>
              <a:t>101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2055582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shift+F10 - executar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75FB13-8616-4132-B26C-12BBDBF3EFB1}" type="slidenum">
              <a:rPr lang="pt-BR" smtClean="0"/>
              <a:t>102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03000135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shift+F10 - executar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75FB13-8616-4132-B26C-12BBDBF3EFB1}" type="slidenum">
              <a:rPr lang="pt-BR" smtClean="0"/>
              <a:t>103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61227776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shift+F10 - executar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75FB13-8616-4132-B26C-12BBDBF3EFB1}" type="slidenum">
              <a:rPr lang="pt-BR" smtClean="0"/>
              <a:t>104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93559909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shift+F10 - executar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75FB13-8616-4132-B26C-12BBDBF3EFB1}" type="slidenum">
              <a:rPr lang="pt-BR" smtClean="0"/>
              <a:t>105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94635991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shift+F10 - executar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75FB13-8616-4132-B26C-12BBDBF3EFB1}" type="slidenum">
              <a:rPr lang="pt-BR" smtClean="0"/>
              <a:t>106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70083575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shift+F10 - executar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75FB13-8616-4132-B26C-12BBDBF3EFB1}" type="slidenum">
              <a:rPr lang="pt-BR" smtClean="0"/>
              <a:t>107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088924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err="1"/>
              <a:t>str</a:t>
            </a:r>
            <a:r>
              <a:rPr lang="pt-BR" dirty="0"/>
              <a:t>(</a:t>
            </a:r>
            <a:r>
              <a:rPr lang="pt-BR" dirty="0" err="1"/>
              <a:t>var_nro</a:t>
            </a:r>
            <a:r>
              <a:rPr lang="pt-BR" dirty="0"/>
              <a:t>) – converte variável numérica em string, para fazer a impressão.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75FB13-8616-4132-B26C-12BBDBF3EFB1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84752386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shift+F10 - executar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75FB13-8616-4132-B26C-12BBDBF3EFB1}" type="slidenum">
              <a:rPr lang="pt-BR" smtClean="0"/>
              <a:t>108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28412779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shift+F10 - executar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75FB13-8616-4132-B26C-12BBDBF3EFB1}" type="slidenum">
              <a:rPr lang="pt-BR" smtClean="0"/>
              <a:t>109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94680899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shift+F10 - executar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75FB13-8616-4132-B26C-12BBDBF3EFB1}" type="slidenum">
              <a:rPr lang="pt-BR" smtClean="0"/>
              <a:t>110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9774993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shift+F10 - executar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75FB13-8616-4132-B26C-12BBDBF3EFB1}" type="slidenum">
              <a:rPr lang="pt-BR" smtClean="0"/>
              <a:t>111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98657373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shift+F10 - executar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75FB13-8616-4132-B26C-12BBDBF3EFB1}" type="slidenum">
              <a:rPr lang="pt-BR" smtClean="0"/>
              <a:t>112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56800874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shift+F10 - executar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75FB13-8616-4132-B26C-12BBDBF3EFB1}" type="slidenum">
              <a:rPr lang="pt-BR" smtClean="0"/>
              <a:t>113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85478251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shift+F10 - executar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75FB13-8616-4132-B26C-12BBDBF3EFB1}" type="slidenum">
              <a:rPr lang="pt-BR" smtClean="0"/>
              <a:t>114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25444398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shift+F10 - executar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75FB13-8616-4132-B26C-12BBDBF3EFB1}" type="slidenum">
              <a:rPr lang="pt-BR" smtClean="0"/>
              <a:t>115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76426455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shift+F10 - executar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75FB13-8616-4132-B26C-12BBDBF3EFB1}" type="slidenum">
              <a:rPr lang="pt-BR" smtClean="0"/>
              <a:t>116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08369031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shift+F10 - executar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75FB13-8616-4132-B26C-12BBDBF3EFB1}" type="slidenum">
              <a:rPr lang="pt-BR" smtClean="0"/>
              <a:t>117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179707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4C5283-EBAB-45F1-BC9E-3AB20100C539}" type="datetime1">
              <a:rPr lang="pt-BR" smtClean="0"/>
              <a:t>18/10/2019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Prof. Airton J. S. Garcia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9BCA8-A2FE-4FBD-95C7-E5E20E0B91FD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153175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6252F-4E8F-4BF7-9E20-4A8255450108}" type="datetime1">
              <a:rPr lang="pt-BR" smtClean="0"/>
              <a:t>18/10/2019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Prof. Airton J. S. Garcia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9BCA8-A2FE-4FBD-95C7-E5E20E0B91FD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450101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4D6FFB-E263-4FD7-9E0C-B42BC9F80A18}" type="datetime1">
              <a:rPr lang="pt-BR" smtClean="0"/>
              <a:t>18/10/2019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Prof. Airton J. S. Garcia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9BCA8-A2FE-4FBD-95C7-E5E20E0B91FD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178479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4C5283-EBAB-45F1-BC9E-3AB20100C539}" type="datetime1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18/10/2019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>
                <a:solidFill>
                  <a:prstClr val="black">
                    <a:tint val="75000"/>
                  </a:prstClr>
                </a:solidFill>
              </a:rPr>
              <a:t>Prof. Airton J. S. Garcia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9BCA8-A2FE-4FBD-95C7-E5E20E0B91FD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22732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662E54-0EAC-44FB-8452-0006B19DEBC3}" type="datetime1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18/10/2019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>
                <a:solidFill>
                  <a:prstClr val="black">
                    <a:tint val="75000"/>
                  </a:prstClr>
                </a:solidFill>
              </a:rPr>
              <a:t>Prof. Airton J. S. Garcia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9BCA8-A2FE-4FBD-95C7-E5E20E0B91FD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211388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B3C16-931A-4BCA-84D9-B048C3518EF0}" type="datetime1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18/10/2019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>
                <a:solidFill>
                  <a:prstClr val="black">
                    <a:tint val="75000"/>
                  </a:prstClr>
                </a:solidFill>
              </a:rPr>
              <a:t>Prof. Airton J. S. Garcia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9BCA8-A2FE-4FBD-95C7-E5E20E0B91FD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189187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BAB1C-267A-4F4E-A4E8-C9E3AEFEDCE1}" type="datetime1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18/10/2019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>
                <a:solidFill>
                  <a:prstClr val="black">
                    <a:tint val="75000"/>
                  </a:prstClr>
                </a:solidFill>
              </a:rPr>
              <a:t>Prof. Airton J. S. Garcia</a:t>
            </a:r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9BCA8-A2FE-4FBD-95C7-E5E20E0B91FD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71722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A21B2-A6E9-4DAF-B318-F3B72896EF5D}" type="datetime1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18/10/2019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>
                <a:solidFill>
                  <a:prstClr val="black">
                    <a:tint val="75000"/>
                  </a:prstClr>
                </a:solidFill>
              </a:rPr>
              <a:t>Prof. Airton J. S. Garcia</a:t>
            </a:r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9BCA8-A2FE-4FBD-95C7-E5E20E0B91FD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306896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16B2E2-F275-4E88-8539-A854927169FA}" type="datetime1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18/10/2019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>
                <a:solidFill>
                  <a:prstClr val="black">
                    <a:tint val="75000"/>
                  </a:prstClr>
                </a:solidFill>
              </a:rPr>
              <a:t>Prof. Airton J. S. Garcia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9BCA8-A2FE-4FBD-95C7-E5E20E0B91FD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121749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117AB7-FBBD-4884-904D-010AE2DEA62E}" type="datetime1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18/10/2019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>
                <a:solidFill>
                  <a:prstClr val="black">
                    <a:tint val="75000"/>
                  </a:prstClr>
                </a:solidFill>
              </a:rPr>
              <a:t>Prof. Airton J. S. Garcia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9BCA8-A2FE-4FBD-95C7-E5E20E0B91FD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03665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753589-1BCE-4156-8BC1-2331A5E139A8}" type="datetime1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18/10/2019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>
                <a:solidFill>
                  <a:prstClr val="black">
                    <a:tint val="75000"/>
                  </a:prstClr>
                </a:solidFill>
              </a:rPr>
              <a:t>Prof. Airton J. S. Garcia</a:t>
            </a:r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9BCA8-A2FE-4FBD-95C7-E5E20E0B91FD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14465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662E54-0EAC-44FB-8452-0006B19DEBC3}" type="datetime1">
              <a:rPr lang="pt-BR" smtClean="0"/>
              <a:t>18/10/2019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Prof. Airton J. S. Garcia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9BCA8-A2FE-4FBD-95C7-E5E20E0B91FD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1157859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0684E-8640-4869-945B-55508B2BB98D}" type="datetime1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18/10/2019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>
                <a:solidFill>
                  <a:prstClr val="black">
                    <a:tint val="75000"/>
                  </a:prstClr>
                </a:solidFill>
              </a:rPr>
              <a:t>Prof. Airton J. S. Garcia</a:t>
            </a:r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9BCA8-A2FE-4FBD-95C7-E5E20E0B91FD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323810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6252F-4E8F-4BF7-9E20-4A8255450108}" type="datetime1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18/10/2019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>
                <a:solidFill>
                  <a:prstClr val="black">
                    <a:tint val="75000"/>
                  </a:prstClr>
                </a:solidFill>
              </a:rPr>
              <a:t>Prof. Airton J. S. Garcia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9BCA8-A2FE-4FBD-95C7-E5E20E0B91FD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972595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4D6FFB-E263-4FD7-9E0C-B42BC9F80A18}" type="datetime1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18/10/2019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>
                <a:solidFill>
                  <a:prstClr val="black">
                    <a:tint val="75000"/>
                  </a:prstClr>
                </a:solidFill>
              </a:rPr>
              <a:t>Prof. Airton J. S. Garcia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9BCA8-A2FE-4FBD-95C7-E5E20E0B91FD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243174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4C5283-EBAB-45F1-BC9E-3AB20100C539}" type="datetime1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18/10/2019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>
                <a:solidFill>
                  <a:prstClr val="black">
                    <a:tint val="75000"/>
                  </a:prstClr>
                </a:solidFill>
              </a:rPr>
              <a:t>Prof. Airton J. S. Garcia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9BCA8-A2FE-4FBD-95C7-E5E20E0B91FD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227321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662E54-0EAC-44FB-8452-0006B19DEBC3}" type="datetime1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18/10/2019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>
                <a:solidFill>
                  <a:prstClr val="black">
                    <a:tint val="75000"/>
                  </a:prstClr>
                </a:solidFill>
              </a:rPr>
              <a:t>Prof. Airton J. S. Garcia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9BCA8-A2FE-4FBD-95C7-E5E20E0B91FD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211388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B3C16-931A-4BCA-84D9-B048C3518EF0}" type="datetime1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18/10/2019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>
                <a:solidFill>
                  <a:prstClr val="black">
                    <a:tint val="75000"/>
                  </a:prstClr>
                </a:solidFill>
              </a:rPr>
              <a:t>Prof. Airton J. S. Garcia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9BCA8-A2FE-4FBD-95C7-E5E20E0B91FD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189187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BAB1C-267A-4F4E-A4E8-C9E3AEFEDCE1}" type="datetime1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18/10/2019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>
                <a:solidFill>
                  <a:prstClr val="black">
                    <a:tint val="75000"/>
                  </a:prstClr>
                </a:solidFill>
              </a:rPr>
              <a:t>Prof. Airton J. S. Garcia</a:t>
            </a:r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9BCA8-A2FE-4FBD-95C7-E5E20E0B91FD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717222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A21B2-A6E9-4DAF-B318-F3B72896EF5D}" type="datetime1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18/10/2019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>
                <a:solidFill>
                  <a:prstClr val="black">
                    <a:tint val="75000"/>
                  </a:prstClr>
                </a:solidFill>
              </a:rPr>
              <a:t>Prof. Airton J. S. Garcia</a:t>
            </a:r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9BCA8-A2FE-4FBD-95C7-E5E20E0B91FD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306896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16B2E2-F275-4E88-8539-A854927169FA}" type="datetime1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18/10/2019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>
                <a:solidFill>
                  <a:prstClr val="black">
                    <a:tint val="75000"/>
                  </a:prstClr>
                </a:solidFill>
              </a:rPr>
              <a:t>Prof. Airton J. S. Garcia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9BCA8-A2FE-4FBD-95C7-E5E20E0B91FD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121749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117AB7-FBBD-4884-904D-010AE2DEA62E}" type="datetime1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18/10/2019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>
                <a:solidFill>
                  <a:prstClr val="black">
                    <a:tint val="75000"/>
                  </a:prstClr>
                </a:solidFill>
              </a:rPr>
              <a:t>Prof. Airton J. S. Garcia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9BCA8-A2FE-4FBD-95C7-E5E20E0B91FD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03665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B3C16-931A-4BCA-84D9-B048C3518EF0}" type="datetime1">
              <a:rPr lang="pt-BR" smtClean="0"/>
              <a:t>18/10/2019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Prof. Airton J. S. Garcia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9BCA8-A2FE-4FBD-95C7-E5E20E0B91FD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2272273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753589-1BCE-4156-8BC1-2331A5E139A8}" type="datetime1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18/10/2019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>
                <a:solidFill>
                  <a:prstClr val="black">
                    <a:tint val="75000"/>
                  </a:prstClr>
                </a:solidFill>
              </a:rPr>
              <a:t>Prof. Airton J. S. Garcia</a:t>
            </a:r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9BCA8-A2FE-4FBD-95C7-E5E20E0B91FD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144657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0684E-8640-4869-945B-55508B2BB98D}" type="datetime1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18/10/2019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>
                <a:solidFill>
                  <a:prstClr val="black">
                    <a:tint val="75000"/>
                  </a:prstClr>
                </a:solidFill>
              </a:rPr>
              <a:t>Prof. Airton J. S. Garcia</a:t>
            </a:r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9BCA8-A2FE-4FBD-95C7-E5E20E0B91FD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323810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6252F-4E8F-4BF7-9E20-4A8255450108}" type="datetime1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18/10/2019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>
                <a:solidFill>
                  <a:prstClr val="black">
                    <a:tint val="75000"/>
                  </a:prstClr>
                </a:solidFill>
              </a:rPr>
              <a:t>Prof. Airton J. S. Garcia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9BCA8-A2FE-4FBD-95C7-E5E20E0B91FD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972595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4D6FFB-E263-4FD7-9E0C-B42BC9F80A18}" type="datetime1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18/10/2019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>
                <a:solidFill>
                  <a:prstClr val="black">
                    <a:tint val="75000"/>
                  </a:prstClr>
                </a:solidFill>
              </a:rPr>
              <a:t>Prof. Airton J. S. Garcia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9BCA8-A2FE-4FBD-95C7-E5E20E0B91FD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24317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BAB1C-267A-4F4E-A4E8-C9E3AEFEDCE1}" type="datetime1">
              <a:rPr lang="pt-BR" smtClean="0"/>
              <a:t>18/10/2019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Prof. Airton J. S. Garcia</a:t>
            </a:r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9BCA8-A2FE-4FBD-95C7-E5E20E0B91FD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869880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A21B2-A6E9-4DAF-B318-F3B72896EF5D}" type="datetime1">
              <a:rPr lang="pt-BR" smtClean="0"/>
              <a:t>18/10/2019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Prof. Airton J. S. Garcia</a:t>
            </a:r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9BCA8-A2FE-4FBD-95C7-E5E20E0B91FD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910378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16B2E2-F275-4E88-8539-A854927169FA}" type="datetime1">
              <a:rPr lang="pt-BR" smtClean="0"/>
              <a:t>18/10/2019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Prof. Airton J. S. Garcia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9BCA8-A2FE-4FBD-95C7-E5E20E0B91FD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735958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117AB7-FBBD-4884-904D-010AE2DEA62E}" type="datetime1">
              <a:rPr lang="pt-BR" smtClean="0"/>
              <a:t>18/10/2019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Prof. Airton J. S. Garcia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9BCA8-A2FE-4FBD-95C7-E5E20E0B91FD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871524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753589-1BCE-4156-8BC1-2331A5E139A8}" type="datetime1">
              <a:rPr lang="pt-BR" smtClean="0"/>
              <a:t>18/10/2019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Prof. Airton J. S. Garcia</a:t>
            </a:r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9BCA8-A2FE-4FBD-95C7-E5E20E0B91FD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155669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0684E-8640-4869-945B-55508B2BB98D}" type="datetime1">
              <a:rPr lang="pt-BR" smtClean="0"/>
              <a:t>18/10/2019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Prof. Airton J. S. Garcia</a:t>
            </a:r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9BCA8-A2FE-4FBD-95C7-E5E20E0B91FD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574190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FAB1EC-FE89-4EF2-B3F6-69E09C67AD46}" type="datetime1">
              <a:rPr lang="pt-BR" smtClean="0"/>
              <a:t>18/10/2019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pt-BR"/>
              <a:t>Prof. Airton J. S. Garcia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99BCA8-A2FE-4FBD-95C7-E5E20E0B91FD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519052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FAB1EC-FE89-4EF2-B3F6-69E09C67AD46}" type="datetime1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18/10/2019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pt-BR">
                <a:solidFill>
                  <a:prstClr val="black">
                    <a:tint val="75000"/>
                  </a:prstClr>
                </a:solidFill>
              </a:rPr>
              <a:t>Prof. Airton J. S. Garcia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99BCA8-A2FE-4FBD-95C7-E5E20E0B91FD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87671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FAB1EC-FE89-4EF2-B3F6-69E09C67AD46}" type="datetime1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18/10/2019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pt-BR">
                <a:solidFill>
                  <a:prstClr val="black">
                    <a:tint val="75000"/>
                  </a:prstClr>
                </a:solidFill>
              </a:rPr>
              <a:t>Prof. Airton J. S. Garcia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99BCA8-A2FE-4FBD-95C7-E5E20E0B91FD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87671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3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naconda.com/download/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sublimetext.com/" TargetMode="External"/><Relationship Id="rId5" Type="http://schemas.openxmlformats.org/officeDocument/2006/relationships/hyperlink" Target="https://www.jetbrains.com/pycharm/" TargetMode="External"/><Relationship Id="rId4" Type="http://schemas.openxmlformats.org/officeDocument/2006/relationships/hyperlink" Target="https://www.python.org/" TargetMode="Externa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3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3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naconda.com/download/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3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3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ctrTitle"/>
          </p:nvPr>
        </p:nvSpPr>
        <p:spPr>
          <a:xfrm>
            <a:off x="683568" y="58040"/>
            <a:ext cx="5328592" cy="745413"/>
          </a:xfrm>
        </p:spPr>
        <p:txBody>
          <a:bodyPr>
            <a:normAutofit fontScale="90000"/>
          </a:bodyPr>
          <a:lstStyle/>
          <a:p>
            <a:pPr algn="l"/>
            <a:r>
              <a:rPr lang="pt-BR" b="1" dirty="0">
                <a:solidFill>
                  <a:schemeClr val="bg1"/>
                </a:solidFill>
              </a:rPr>
              <a:t>Python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843558"/>
            <a:ext cx="7416824" cy="28887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2B90024-D013-CE4D-A6D6-CD1CD543C34F}"/>
              </a:ext>
            </a:extLst>
          </p:cNvPr>
          <p:cNvSpPr txBox="1"/>
          <p:nvPr/>
        </p:nvSpPr>
        <p:spPr>
          <a:xfrm>
            <a:off x="7020272" y="3579862"/>
            <a:ext cx="1800200" cy="144016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55672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Rodapé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Prof. Airton J. S. Garcia</a:t>
            </a: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9BCA8-A2FE-4FBD-95C7-E5E20E0B91FD}" type="slidenum">
              <a:rPr lang="pt-BR" smtClean="0"/>
              <a:t>10</a:t>
            </a:fld>
            <a:endParaRPr lang="pt-BR"/>
          </a:p>
        </p:txBody>
      </p:sp>
      <p:sp>
        <p:nvSpPr>
          <p:cNvPr id="5" name="CaixaDeTexto 4"/>
          <p:cNvSpPr txBox="1"/>
          <p:nvPr/>
        </p:nvSpPr>
        <p:spPr>
          <a:xfrm>
            <a:off x="1763688" y="483518"/>
            <a:ext cx="42564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/>
              <a:t>Criando arquivos, pastas</a:t>
            </a:r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068293"/>
            <a:ext cx="8568952" cy="3024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5FD8AFC-7797-2845-9500-206B697ECAC6}"/>
              </a:ext>
            </a:extLst>
          </p:cNvPr>
          <p:cNvSpPr txBox="1"/>
          <p:nvPr/>
        </p:nvSpPr>
        <p:spPr>
          <a:xfrm>
            <a:off x="107504" y="0"/>
            <a:ext cx="1008112" cy="9574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682004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Rodapé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/>
              <a:t>Prof. Airton J. S. Garcia</a:t>
            </a: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9BCA8-A2FE-4FBD-95C7-E5E20E0B91FD}" type="slidenum">
              <a:rPr lang="pt-BR" smtClean="0"/>
              <a:t>100</a:t>
            </a:fld>
            <a:endParaRPr lang="pt-BR"/>
          </a:p>
        </p:txBody>
      </p:sp>
      <p:sp>
        <p:nvSpPr>
          <p:cNvPr id="5" name="CaixaDeTexto 4"/>
          <p:cNvSpPr txBox="1"/>
          <p:nvPr/>
        </p:nvSpPr>
        <p:spPr>
          <a:xfrm>
            <a:off x="1691680" y="256489"/>
            <a:ext cx="66247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/>
              <a:t>Aula 05 - </a:t>
            </a:r>
            <a:r>
              <a:rPr lang="en-US" sz="3200" dirty="0"/>
              <a:t>Dicionários do Python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821A9E0-1866-8F45-9D5C-9D1DAEB1F6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11560" y="915566"/>
            <a:ext cx="7704856" cy="385169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1478BCF-783A-4A46-B0A3-AEFABF50D616}"/>
              </a:ext>
            </a:extLst>
          </p:cNvPr>
          <p:cNvSpPr txBox="1"/>
          <p:nvPr/>
        </p:nvSpPr>
        <p:spPr>
          <a:xfrm>
            <a:off x="107504" y="0"/>
            <a:ext cx="1008112" cy="9574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694026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Rodapé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/>
              <a:t>Prof. Airton J. S. Garcia</a:t>
            </a: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9BCA8-A2FE-4FBD-95C7-E5E20E0B91FD}" type="slidenum">
              <a:rPr lang="pt-BR" smtClean="0"/>
              <a:t>101</a:t>
            </a:fld>
            <a:endParaRPr lang="pt-BR"/>
          </a:p>
        </p:txBody>
      </p:sp>
      <p:sp>
        <p:nvSpPr>
          <p:cNvPr id="5" name="CaixaDeTexto 4"/>
          <p:cNvSpPr txBox="1"/>
          <p:nvPr/>
        </p:nvSpPr>
        <p:spPr>
          <a:xfrm>
            <a:off x="1691680" y="256489"/>
            <a:ext cx="66247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/>
              <a:t>Aula 05 - </a:t>
            </a:r>
            <a:r>
              <a:rPr lang="en-US" sz="3200" dirty="0"/>
              <a:t>Dicionários do Python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66E0A12-95EA-E04C-A493-05B993FEC7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79512" y="915566"/>
            <a:ext cx="8507288" cy="385169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C320B36-AFD5-134A-8589-BD1D90A5B76B}"/>
              </a:ext>
            </a:extLst>
          </p:cNvPr>
          <p:cNvSpPr txBox="1"/>
          <p:nvPr/>
        </p:nvSpPr>
        <p:spPr>
          <a:xfrm>
            <a:off x="107504" y="0"/>
            <a:ext cx="1008112" cy="9574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448426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Rodapé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/>
              <a:t>Prof. Airton J. S. Garcia</a:t>
            </a: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9BCA8-A2FE-4FBD-95C7-E5E20E0B91FD}" type="slidenum">
              <a:rPr lang="pt-BR" smtClean="0"/>
              <a:t>102</a:t>
            </a:fld>
            <a:endParaRPr lang="pt-BR"/>
          </a:p>
        </p:txBody>
      </p:sp>
      <p:sp>
        <p:nvSpPr>
          <p:cNvPr id="5" name="CaixaDeTexto 4"/>
          <p:cNvSpPr txBox="1"/>
          <p:nvPr/>
        </p:nvSpPr>
        <p:spPr>
          <a:xfrm>
            <a:off x="1691680" y="121409"/>
            <a:ext cx="66247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/>
              <a:t>Aula 05 - </a:t>
            </a:r>
            <a:r>
              <a:rPr lang="en-US" sz="3200" dirty="0"/>
              <a:t>Dicionários do Python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4F84484-5CDD-AD4D-92D9-B5656DA5BB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971600" y="841264"/>
            <a:ext cx="7560840" cy="39259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539ECD9-DDAE-D34C-9673-7538B5E39325}"/>
              </a:ext>
            </a:extLst>
          </p:cNvPr>
          <p:cNvSpPr txBox="1"/>
          <p:nvPr/>
        </p:nvSpPr>
        <p:spPr>
          <a:xfrm>
            <a:off x="107504" y="0"/>
            <a:ext cx="1008112" cy="9574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227916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Rodapé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/>
              <a:t>Prof. Airton J. S. Garcia</a:t>
            </a: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9BCA8-A2FE-4FBD-95C7-E5E20E0B91FD}" type="slidenum">
              <a:rPr lang="pt-BR" smtClean="0"/>
              <a:t>103</a:t>
            </a:fld>
            <a:endParaRPr lang="pt-BR"/>
          </a:p>
        </p:txBody>
      </p:sp>
      <p:sp>
        <p:nvSpPr>
          <p:cNvPr id="5" name="CaixaDeTexto 4"/>
          <p:cNvSpPr txBox="1"/>
          <p:nvPr/>
        </p:nvSpPr>
        <p:spPr>
          <a:xfrm>
            <a:off x="1691680" y="256489"/>
            <a:ext cx="66247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/>
              <a:t>Aula 05 - </a:t>
            </a:r>
            <a:r>
              <a:rPr lang="en-US" sz="3200" dirty="0"/>
              <a:t>Dicionários do Python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3037C8F-C7A9-644D-8A92-5AE06971BD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57200" y="1344653"/>
            <a:ext cx="8229600" cy="31050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06110CC-19DF-5141-94A3-604969E1A18E}"/>
              </a:ext>
            </a:extLst>
          </p:cNvPr>
          <p:cNvSpPr txBox="1"/>
          <p:nvPr/>
        </p:nvSpPr>
        <p:spPr>
          <a:xfrm>
            <a:off x="107504" y="0"/>
            <a:ext cx="1008112" cy="9574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876888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Rodapé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/>
              <a:t>Prof. Airton J. S. Garcia</a:t>
            </a: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9BCA8-A2FE-4FBD-95C7-E5E20E0B91FD}" type="slidenum">
              <a:rPr lang="pt-BR" smtClean="0"/>
              <a:t>104</a:t>
            </a:fld>
            <a:endParaRPr lang="pt-BR"/>
          </a:p>
        </p:txBody>
      </p:sp>
      <p:sp>
        <p:nvSpPr>
          <p:cNvPr id="5" name="CaixaDeTexto 4"/>
          <p:cNvSpPr txBox="1"/>
          <p:nvPr/>
        </p:nvSpPr>
        <p:spPr>
          <a:xfrm>
            <a:off x="1691680" y="256489"/>
            <a:ext cx="66247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/>
              <a:t>Aula 05 - </a:t>
            </a:r>
            <a:r>
              <a:rPr lang="en-US" sz="3200" dirty="0"/>
              <a:t>Dicionários do Python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FF3CAF9-EAF3-C446-B7DA-CE186A0F56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67544" y="987574"/>
            <a:ext cx="7848872" cy="377968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2BF97D1-0148-8248-93CB-2D5B7087ED98}"/>
              </a:ext>
            </a:extLst>
          </p:cNvPr>
          <p:cNvSpPr txBox="1"/>
          <p:nvPr/>
        </p:nvSpPr>
        <p:spPr>
          <a:xfrm>
            <a:off x="107504" y="0"/>
            <a:ext cx="1008112" cy="9574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6947862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Rodapé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/>
              <a:t>Prof. Airton J. S. Garcia</a:t>
            </a: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9BCA8-A2FE-4FBD-95C7-E5E20E0B91FD}" type="slidenum">
              <a:rPr lang="pt-BR" smtClean="0"/>
              <a:t>105</a:t>
            </a:fld>
            <a:endParaRPr lang="pt-BR"/>
          </a:p>
        </p:txBody>
      </p:sp>
      <p:sp>
        <p:nvSpPr>
          <p:cNvPr id="5" name="CaixaDeTexto 4"/>
          <p:cNvSpPr txBox="1"/>
          <p:nvPr/>
        </p:nvSpPr>
        <p:spPr>
          <a:xfrm>
            <a:off x="1691680" y="256489"/>
            <a:ext cx="66247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/>
              <a:t>Aula 05 - </a:t>
            </a:r>
            <a:r>
              <a:rPr lang="en-US" sz="3200" dirty="0"/>
              <a:t>Dicionários do Python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80CE570-3F96-D34D-80E1-61FDC02FEC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57200" y="841265"/>
            <a:ext cx="8229600" cy="365218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F0A9E54-78C2-D743-97A7-A70E3C56ACAD}"/>
              </a:ext>
            </a:extLst>
          </p:cNvPr>
          <p:cNvSpPr txBox="1"/>
          <p:nvPr/>
        </p:nvSpPr>
        <p:spPr>
          <a:xfrm>
            <a:off x="107504" y="0"/>
            <a:ext cx="1008112" cy="9574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979771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Rodapé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/>
              <a:t>Prof. Airton J. S. Garcia</a:t>
            </a: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9BCA8-A2FE-4FBD-95C7-E5E20E0B91FD}" type="slidenum">
              <a:rPr lang="pt-BR" smtClean="0"/>
              <a:t>106</a:t>
            </a:fld>
            <a:endParaRPr lang="pt-BR"/>
          </a:p>
        </p:txBody>
      </p:sp>
      <p:sp>
        <p:nvSpPr>
          <p:cNvPr id="5" name="CaixaDeTexto 4"/>
          <p:cNvSpPr txBox="1"/>
          <p:nvPr/>
        </p:nvSpPr>
        <p:spPr>
          <a:xfrm>
            <a:off x="1691680" y="256489"/>
            <a:ext cx="66247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/>
              <a:t>Aula 05 - </a:t>
            </a:r>
            <a:r>
              <a:rPr lang="en-US" sz="3200" dirty="0"/>
              <a:t>Dicionários do Python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923965B-7781-FF43-ABB0-B05810AE2D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323528" y="915566"/>
            <a:ext cx="7920880" cy="367865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316DDCC-DDEC-E043-A697-84FB077E42C3}"/>
              </a:ext>
            </a:extLst>
          </p:cNvPr>
          <p:cNvSpPr txBox="1"/>
          <p:nvPr/>
        </p:nvSpPr>
        <p:spPr>
          <a:xfrm>
            <a:off x="107504" y="0"/>
            <a:ext cx="1008112" cy="9574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050603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Rodapé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/>
              <a:t>Prof. Airton J. S. Garcia</a:t>
            </a: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9BCA8-A2FE-4FBD-95C7-E5E20E0B91FD}" type="slidenum">
              <a:rPr lang="pt-BR" smtClean="0"/>
              <a:t>107</a:t>
            </a:fld>
            <a:endParaRPr lang="pt-BR"/>
          </a:p>
        </p:txBody>
      </p:sp>
      <p:sp>
        <p:nvSpPr>
          <p:cNvPr id="5" name="CaixaDeTexto 4"/>
          <p:cNvSpPr txBox="1"/>
          <p:nvPr/>
        </p:nvSpPr>
        <p:spPr>
          <a:xfrm>
            <a:off x="1691680" y="256489"/>
            <a:ext cx="66247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/>
              <a:t>Aula 05 - </a:t>
            </a:r>
            <a:r>
              <a:rPr lang="en-US" sz="3200" dirty="0"/>
              <a:t>Dicionários do Python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CD2CE94-33FC-384C-A2B3-B16DE6FA13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043608" y="841264"/>
            <a:ext cx="6912768" cy="39259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AC271F0-271B-6744-8AD8-AC98FC20C726}"/>
              </a:ext>
            </a:extLst>
          </p:cNvPr>
          <p:cNvSpPr txBox="1"/>
          <p:nvPr/>
        </p:nvSpPr>
        <p:spPr>
          <a:xfrm>
            <a:off x="107504" y="0"/>
            <a:ext cx="1008112" cy="9574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8362020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Rodapé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/>
              <a:t>Prof. Airton J. S. Garcia</a:t>
            </a: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9BCA8-A2FE-4FBD-95C7-E5E20E0B91FD}" type="slidenum">
              <a:rPr lang="pt-BR" smtClean="0"/>
              <a:t>108</a:t>
            </a:fld>
            <a:endParaRPr lang="pt-BR"/>
          </a:p>
        </p:txBody>
      </p:sp>
      <p:sp>
        <p:nvSpPr>
          <p:cNvPr id="5" name="CaixaDeTexto 4"/>
          <p:cNvSpPr txBox="1"/>
          <p:nvPr/>
        </p:nvSpPr>
        <p:spPr>
          <a:xfrm>
            <a:off x="1691680" y="256489"/>
            <a:ext cx="66247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/>
              <a:t>Aula 05 - </a:t>
            </a:r>
            <a:r>
              <a:rPr lang="en-US" sz="3200" dirty="0"/>
              <a:t>Dicionários do Python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B08E158-B669-8349-B23A-B8F4436F55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57200" y="987574"/>
            <a:ext cx="8229600" cy="377968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DB10A9C-BE1B-5A45-95FE-781AB3465C6B}"/>
              </a:ext>
            </a:extLst>
          </p:cNvPr>
          <p:cNvSpPr txBox="1"/>
          <p:nvPr/>
        </p:nvSpPr>
        <p:spPr>
          <a:xfrm>
            <a:off x="107504" y="0"/>
            <a:ext cx="1008112" cy="9574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5847892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Rodapé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/>
              <a:t>Prof. Airton J. S. Garcia</a:t>
            </a: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9BCA8-A2FE-4FBD-95C7-E5E20E0B91FD}" type="slidenum">
              <a:rPr lang="pt-BR" smtClean="0"/>
              <a:t>109</a:t>
            </a:fld>
            <a:endParaRPr lang="pt-BR"/>
          </a:p>
        </p:txBody>
      </p:sp>
      <p:sp>
        <p:nvSpPr>
          <p:cNvPr id="5" name="CaixaDeTexto 4"/>
          <p:cNvSpPr txBox="1"/>
          <p:nvPr/>
        </p:nvSpPr>
        <p:spPr>
          <a:xfrm>
            <a:off x="1691680" y="256489"/>
            <a:ext cx="66247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/>
              <a:t>Aula 05 - </a:t>
            </a:r>
            <a:r>
              <a:rPr lang="en-US" sz="3200" dirty="0"/>
              <a:t>Dicionários do Python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6680198-641B-B043-99A0-BBDF2E27FC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83568" y="841264"/>
            <a:ext cx="7704856" cy="375296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74ACF7D-0DF5-C645-AB0A-51AEADC4A7AC}"/>
              </a:ext>
            </a:extLst>
          </p:cNvPr>
          <p:cNvSpPr txBox="1"/>
          <p:nvPr/>
        </p:nvSpPr>
        <p:spPr>
          <a:xfrm>
            <a:off x="107504" y="0"/>
            <a:ext cx="1008112" cy="9574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90745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Rodapé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/>
              <a:t>Prof. Airton J. S. Garcia</a:t>
            </a: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9BCA8-A2FE-4FBD-95C7-E5E20E0B91FD}" type="slidenum">
              <a:rPr lang="pt-BR" smtClean="0"/>
              <a:t>11</a:t>
            </a:fld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idx="1"/>
          </p:nvPr>
        </p:nvSpPr>
        <p:spPr>
          <a:xfrm>
            <a:off x="1763688" y="1347614"/>
            <a:ext cx="5915000" cy="2091679"/>
          </a:xfrm>
        </p:spPr>
        <p:txBody>
          <a:bodyPr/>
          <a:lstStyle/>
          <a:p>
            <a:r>
              <a:rPr lang="pt-BR" dirty="0"/>
              <a:t>Executar os passos do slide:</a:t>
            </a:r>
          </a:p>
          <a:p>
            <a:pPr marL="514350" indent="-514350">
              <a:buFont typeface="+mj-lt"/>
              <a:buAutoNum type="arabicPeriod"/>
            </a:pPr>
            <a:r>
              <a:rPr lang="pt-BR" dirty="0"/>
              <a:t> </a:t>
            </a:r>
            <a:r>
              <a:rPr lang="pt-BR" dirty="0" err="1"/>
              <a:t>nro</a:t>
            </a:r>
            <a:r>
              <a:rPr lang="pt-BR" dirty="0"/>
              <a:t>. 7 até </a:t>
            </a:r>
          </a:p>
          <a:p>
            <a:pPr marL="514350" indent="-514350">
              <a:buFont typeface="+mj-lt"/>
              <a:buAutoNum type="arabicPeriod"/>
            </a:pPr>
            <a:r>
              <a:rPr lang="pt-BR" dirty="0"/>
              <a:t>o </a:t>
            </a:r>
            <a:r>
              <a:rPr lang="pt-BR" dirty="0" err="1"/>
              <a:t>nro</a:t>
            </a:r>
            <a:r>
              <a:rPr lang="pt-BR" dirty="0"/>
              <a:t> 10</a:t>
            </a:r>
          </a:p>
        </p:txBody>
      </p:sp>
      <p:sp>
        <p:nvSpPr>
          <p:cNvPr id="5" name="CaixaDeTexto 4"/>
          <p:cNvSpPr txBox="1"/>
          <p:nvPr/>
        </p:nvSpPr>
        <p:spPr>
          <a:xfrm>
            <a:off x="3491880" y="283972"/>
            <a:ext cx="13232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/>
              <a:t>Prática</a:t>
            </a:r>
          </a:p>
        </p:txBody>
      </p:sp>
      <p:sp>
        <p:nvSpPr>
          <p:cNvPr id="6" name="CaixaDeTexto 5"/>
          <p:cNvSpPr txBox="1"/>
          <p:nvPr/>
        </p:nvSpPr>
        <p:spPr>
          <a:xfrm>
            <a:off x="755576" y="3651870"/>
            <a:ext cx="681301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Nota: o objetivo é navegar nas pastas, criar uma pasta para trabalho e </a:t>
            </a:r>
          </a:p>
          <a:p>
            <a:r>
              <a:rPr lang="pt-BR" dirty="0"/>
              <a:t>           criar o primeiro arquivo jupyter e verificar qual é sua extensão e </a:t>
            </a:r>
          </a:p>
          <a:p>
            <a:r>
              <a:rPr lang="pt-BR" dirty="0"/>
              <a:t>            </a:t>
            </a:r>
            <a:r>
              <a:rPr lang="pt-BR" dirty="0" err="1"/>
              <a:t>renomer</a:t>
            </a:r>
            <a:r>
              <a:rPr lang="pt-BR" dirty="0"/>
              <a:t> os objetos criados.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7A0560-3EAF-4849-A17F-52F163423DE7}"/>
              </a:ext>
            </a:extLst>
          </p:cNvPr>
          <p:cNvSpPr txBox="1"/>
          <p:nvPr/>
        </p:nvSpPr>
        <p:spPr>
          <a:xfrm>
            <a:off x="107504" y="30144"/>
            <a:ext cx="1008112" cy="9574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4028522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Rodapé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/>
              <a:t>Prof. Airton J. S. Garcia</a:t>
            </a: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9BCA8-A2FE-4FBD-95C7-E5E20E0B91FD}" type="slidenum">
              <a:rPr lang="pt-BR" smtClean="0"/>
              <a:t>110</a:t>
            </a:fld>
            <a:endParaRPr lang="pt-BR"/>
          </a:p>
        </p:txBody>
      </p:sp>
      <p:sp>
        <p:nvSpPr>
          <p:cNvPr id="5" name="CaixaDeTexto 4"/>
          <p:cNvSpPr txBox="1"/>
          <p:nvPr/>
        </p:nvSpPr>
        <p:spPr>
          <a:xfrm>
            <a:off x="1691680" y="256489"/>
            <a:ext cx="66247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/>
              <a:t>Aula 05 - </a:t>
            </a:r>
            <a:r>
              <a:rPr lang="en-US" sz="3200" dirty="0"/>
              <a:t>Dicionários do Python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5BB1650-3DA1-A34C-B91E-B1BE3EBD7D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67544" y="987574"/>
            <a:ext cx="8219255" cy="377968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152BBBA-A611-3948-B4AD-CBEB16EB9225}"/>
              </a:ext>
            </a:extLst>
          </p:cNvPr>
          <p:cNvSpPr txBox="1"/>
          <p:nvPr/>
        </p:nvSpPr>
        <p:spPr>
          <a:xfrm>
            <a:off x="107504" y="0"/>
            <a:ext cx="1008112" cy="9574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2586465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Rodapé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/>
              <a:t>Prof. Airton J. S. Garcia</a:t>
            </a: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9BCA8-A2FE-4FBD-95C7-E5E20E0B91FD}" type="slidenum">
              <a:rPr lang="pt-BR" smtClean="0"/>
              <a:t>111</a:t>
            </a:fld>
            <a:endParaRPr lang="pt-BR"/>
          </a:p>
        </p:txBody>
      </p:sp>
      <p:sp>
        <p:nvSpPr>
          <p:cNvPr id="5" name="CaixaDeTexto 4"/>
          <p:cNvSpPr txBox="1"/>
          <p:nvPr/>
        </p:nvSpPr>
        <p:spPr>
          <a:xfrm>
            <a:off x="1691680" y="256489"/>
            <a:ext cx="66247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/>
              <a:t>Aula 05 - </a:t>
            </a:r>
            <a:r>
              <a:rPr lang="en-US" sz="3200" dirty="0"/>
              <a:t>Dicionários do Python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4B2F1B4-9B31-844F-98CA-5CAB0FBDB7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187625" y="1059582"/>
            <a:ext cx="6480720" cy="353464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E78E7FF-8ED8-2C44-BF97-774C175C7F47}"/>
              </a:ext>
            </a:extLst>
          </p:cNvPr>
          <p:cNvSpPr txBox="1"/>
          <p:nvPr/>
        </p:nvSpPr>
        <p:spPr>
          <a:xfrm>
            <a:off x="107504" y="0"/>
            <a:ext cx="1008112" cy="9574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9333499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Rodapé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/>
              <a:t>Prof. Airton J. S. Garcia</a:t>
            </a: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9BCA8-A2FE-4FBD-95C7-E5E20E0B91FD}" type="slidenum">
              <a:rPr lang="pt-BR" smtClean="0"/>
              <a:t>112</a:t>
            </a:fld>
            <a:endParaRPr lang="pt-BR"/>
          </a:p>
        </p:txBody>
      </p:sp>
      <p:sp>
        <p:nvSpPr>
          <p:cNvPr id="5" name="CaixaDeTexto 4"/>
          <p:cNvSpPr txBox="1"/>
          <p:nvPr/>
        </p:nvSpPr>
        <p:spPr>
          <a:xfrm>
            <a:off x="1691680" y="102393"/>
            <a:ext cx="66247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/>
              <a:t>Aula 05 - </a:t>
            </a:r>
            <a:r>
              <a:rPr lang="en-US" sz="3200" dirty="0"/>
              <a:t>Dicionários do Python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224D428-0928-9140-A0EC-21303401D5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899592" y="843558"/>
            <a:ext cx="7560839" cy="381642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3478D7B-803A-DE42-A6E6-C23EE6E5CF1C}"/>
              </a:ext>
            </a:extLst>
          </p:cNvPr>
          <p:cNvSpPr txBox="1"/>
          <p:nvPr/>
        </p:nvSpPr>
        <p:spPr>
          <a:xfrm>
            <a:off x="107504" y="0"/>
            <a:ext cx="1008112" cy="9574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3629572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Rodapé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/>
              <a:t>Prof. Airton J. S. Garcia</a:t>
            </a: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9BCA8-A2FE-4FBD-95C7-E5E20E0B91FD}" type="slidenum">
              <a:rPr lang="pt-BR" smtClean="0"/>
              <a:t>113</a:t>
            </a:fld>
            <a:endParaRPr lang="pt-BR"/>
          </a:p>
        </p:txBody>
      </p:sp>
      <p:sp>
        <p:nvSpPr>
          <p:cNvPr id="5" name="CaixaDeTexto 4"/>
          <p:cNvSpPr txBox="1"/>
          <p:nvPr/>
        </p:nvSpPr>
        <p:spPr>
          <a:xfrm>
            <a:off x="1691680" y="256489"/>
            <a:ext cx="66247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/>
              <a:t>Aula 05 - </a:t>
            </a:r>
            <a:r>
              <a:rPr lang="en-US" sz="3200" dirty="0"/>
              <a:t>Dicionários do Python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5136939-4AD2-2A48-91A4-3B8F4ED751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115616" y="987574"/>
            <a:ext cx="6624736" cy="36066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5074814-18D7-CA46-9141-642A964B4B8B}"/>
              </a:ext>
            </a:extLst>
          </p:cNvPr>
          <p:cNvSpPr txBox="1"/>
          <p:nvPr/>
        </p:nvSpPr>
        <p:spPr>
          <a:xfrm>
            <a:off x="107504" y="0"/>
            <a:ext cx="1008112" cy="9574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558972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Rodapé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/>
              <a:t>Prof. Airton J. S. Garcia</a:t>
            </a: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9BCA8-A2FE-4FBD-95C7-E5E20E0B91FD}" type="slidenum">
              <a:rPr lang="pt-BR" smtClean="0"/>
              <a:t>114</a:t>
            </a:fld>
            <a:endParaRPr lang="pt-BR"/>
          </a:p>
        </p:txBody>
      </p:sp>
      <p:sp>
        <p:nvSpPr>
          <p:cNvPr id="5" name="CaixaDeTexto 4"/>
          <p:cNvSpPr txBox="1"/>
          <p:nvPr/>
        </p:nvSpPr>
        <p:spPr>
          <a:xfrm>
            <a:off x="1691680" y="256489"/>
            <a:ext cx="66247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/>
              <a:t>Aula 05 - </a:t>
            </a:r>
            <a:r>
              <a:rPr lang="en-US" sz="3200" dirty="0"/>
              <a:t>Dicionários do Python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636DC76-AE34-A64B-80B3-B35EDFEDEB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187624" y="987574"/>
            <a:ext cx="6480720" cy="377968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31F257E-3CCD-1541-A3F3-0FB1C5E7E774}"/>
              </a:ext>
            </a:extLst>
          </p:cNvPr>
          <p:cNvSpPr txBox="1"/>
          <p:nvPr/>
        </p:nvSpPr>
        <p:spPr>
          <a:xfrm>
            <a:off x="107504" y="0"/>
            <a:ext cx="1008112" cy="9574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4619694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Rodapé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/>
              <a:t>Prof. Airton J. S. Garcia</a:t>
            </a: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9BCA8-A2FE-4FBD-95C7-E5E20E0B91FD}" type="slidenum">
              <a:rPr lang="pt-BR" smtClean="0"/>
              <a:t>115</a:t>
            </a:fld>
            <a:endParaRPr lang="pt-BR"/>
          </a:p>
        </p:txBody>
      </p:sp>
      <p:sp>
        <p:nvSpPr>
          <p:cNvPr id="5" name="CaixaDeTexto 4"/>
          <p:cNvSpPr txBox="1"/>
          <p:nvPr/>
        </p:nvSpPr>
        <p:spPr>
          <a:xfrm>
            <a:off x="1691680" y="256489"/>
            <a:ext cx="66247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/>
              <a:t>Aula 05 - </a:t>
            </a:r>
            <a:r>
              <a:rPr lang="en-US" sz="3200" dirty="0"/>
              <a:t>Dicionários do Python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86253C4-AE12-0740-8927-C9ADB1B07D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755576" y="915566"/>
            <a:ext cx="7560840" cy="374441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193231B-F775-F548-A7D7-2E11519EE220}"/>
              </a:ext>
            </a:extLst>
          </p:cNvPr>
          <p:cNvSpPr txBox="1"/>
          <p:nvPr/>
        </p:nvSpPr>
        <p:spPr>
          <a:xfrm>
            <a:off x="107504" y="0"/>
            <a:ext cx="1008112" cy="9574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6716133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Rodapé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/>
              <a:t>Prof. Airton J. S. Garcia</a:t>
            </a: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9BCA8-A2FE-4FBD-95C7-E5E20E0B91FD}" type="slidenum">
              <a:rPr lang="pt-BR" smtClean="0"/>
              <a:t>116</a:t>
            </a:fld>
            <a:endParaRPr lang="pt-BR"/>
          </a:p>
        </p:txBody>
      </p:sp>
      <p:sp>
        <p:nvSpPr>
          <p:cNvPr id="5" name="CaixaDeTexto 4"/>
          <p:cNvSpPr txBox="1"/>
          <p:nvPr/>
        </p:nvSpPr>
        <p:spPr>
          <a:xfrm>
            <a:off x="1619672" y="102393"/>
            <a:ext cx="66247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/>
              <a:t>Aula 05 - </a:t>
            </a:r>
            <a:r>
              <a:rPr lang="en-US" sz="3200" dirty="0"/>
              <a:t>Dicionários do Python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33A6EC0-16E2-9F45-9815-937F794551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67544" y="915566"/>
            <a:ext cx="7992888" cy="385169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74F8E34-F526-EA4D-AE6B-D1CD9F7F4678}"/>
              </a:ext>
            </a:extLst>
          </p:cNvPr>
          <p:cNvSpPr txBox="1"/>
          <p:nvPr/>
        </p:nvSpPr>
        <p:spPr>
          <a:xfrm>
            <a:off x="107504" y="0"/>
            <a:ext cx="1008112" cy="9574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213244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Rodapé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/>
              <a:t>Prof. Airton J. S. Garcia</a:t>
            </a: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9BCA8-A2FE-4FBD-95C7-E5E20E0B91FD}" type="slidenum">
              <a:rPr lang="pt-BR" smtClean="0"/>
              <a:t>117</a:t>
            </a:fld>
            <a:endParaRPr lang="pt-BR"/>
          </a:p>
        </p:txBody>
      </p:sp>
      <p:sp>
        <p:nvSpPr>
          <p:cNvPr id="5" name="CaixaDeTexto 4"/>
          <p:cNvSpPr txBox="1"/>
          <p:nvPr/>
        </p:nvSpPr>
        <p:spPr>
          <a:xfrm>
            <a:off x="1691680" y="256489"/>
            <a:ext cx="66247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/>
              <a:t>Aula 05 - </a:t>
            </a:r>
            <a:r>
              <a:rPr lang="en-US" sz="3200" dirty="0"/>
              <a:t>Dicionários do Python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26680E7-C761-6F49-8635-387258D712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962DD9-C452-0F46-948E-3C48D5A847ED}"/>
              </a:ext>
            </a:extLst>
          </p:cNvPr>
          <p:cNvSpPr txBox="1"/>
          <p:nvPr/>
        </p:nvSpPr>
        <p:spPr>
          <a:xfrm>
            <a:off x="107504" y="0"/>
            <a:ext cx="1008112" cy="9574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4022914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>
            <a:spLocks noGrp="1"/>
          </p:cNvSpPr>
          <p:nvPr>
            <p:ph type="ctrTitle"/>
          </p:nvPr>
        </p:nvSpPr>
        <p:spPr>
          <a:xfrm>
            <a:off x="1619672" y="267494"/>
            <a:ext cx="4824536" cy="1750591"/>
          </a:xfrm>
        </p:spPr>
        <p:txBody>
          <a:bodyPr>
            <a:normAutofit/>
          </a:bodyPr>
          <a:lstStyle/>
          <a:p>
            <a:r>
              <a:rPr lang="pt-BR" b="1" dirty="0">
                <a:solidFill>
                  <a:schemeClr val="bg1"/>
                </a:solidFill>
              </a:rPr>
              <a:t>Python</a:t>
            </a:r>
            <a:br>
              <a:rPr lang="pt-BR" b="1" dirty="0">
                <a:solidFill>
                  <a:schemeClr val="bg1"/>
                </a:solidFill>
              </a:rPr>
            </a:br>
            <a:r>
              <a:rPr lang="pt-BR" b="1" dirty="0">
                <a:solidFill>
                  <a:schemeClr val="bg1"/>
                </a:solidFill>
              </a:rPr>
              <a:t>Aula 06</a:t>
            </a:r>
          </a:p>
        </p:txBody>
      </p:sp>
      <p:sp>
        <p:nvSpPr>
          <p:cNvPr id="3" name="Retângulo 2"/>
          <p:cNvSpPr/>
          <p:nvPr/>
        </p:nvSpPr>
        <p:spPr>
          <a:xfrm>
            <a:off x="323528" y="2017752"/>
            <a:ext cx="590465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Python If ... Else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32577E2-2D5B-7B4E-A84E-C30E3517179D}"/>
              </a:ext>
            </a:extLst>
          </p:cNvPr>
          <p:cNvSpPr txBox="1"/>
          <p:nvPr/>
        </p:nvSpPr>
        <p:spPr>
          <a:xfrm>
            <a:off x="7135418" y="3637432"/>
            <a:ext cx="1785933" cy="127433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6663474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Rodapé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/>
              <a:t>Prof. Airton J. S. Garcia</a:t>
            </a: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9BCA8-A2FE-4FBD-95C7-E5E20E0B91FD}" type="slidenum">
              <a:rPr lang="pt-BR" smtClean="0"/>
              <a:t>119</a:t>
            </a:fld>
            <a:endParaRPr lang="pt-BR"/>
          </a:p>
        </p:txBody>
      </p:sp>
      <p:sp>
        <p:nvSpPr>
          <p:cNvPr id="5" name="CaixaDeTexto 4"/>
          <p:cNvSpPr txBox="1"/>
          <p:nvPr/>
        </p:nvSpPr>
        <p:spPr>
          <a:xfrm>
            <a:off x="1691680" y="256489"/>
            <a:ext cx="66247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00000"/>
                </a:solidFill>
                <a:latin typeface="Segoe UI"/>
              </a:rPr>
              <a:t>Python </a:t>
            </a:r>
            <a:r>
              <a:rPr lang="en-US" sz="3200" dirty="0" err="1">
                <a:solidFill>
                  <a:srgbClr val="000000"/>
                </a:solidFill>
                <a:latin typeface="Segoe UI"/>
              </a:rPr>
              <a:t>Condições</a:t>
            </a:r>
            <a:r>
              <a:rPr lang="en-US" sz="3200" dirty="0">
                <a:solidFill>
                  <a:srgbClr val="000000"/>
                </a:solidFill>
                <a:latin typeface="Segoe UI"/>
              </a:rPr>
              <a:t> e </a:t>
            </a:r>
            <a:r>
              <a:rPr lang="en-US" sz="3200" dirty="0" err="1">
                <a:solidFill>
                  <a:srgbClr val="000000"/>
                </a:solidFill>
                <a:latin typeface="Segoe UI"/>
              </a:rPr>
              <a:t>Instrução</a:t>
            </a:r>
            <a:r>
              <a:rPr lang="en-US" sz="3200" dirty="0">
                <a:solidFill>
                  <a:srgbClr val="000000"/>
                </a:solidFill>
                <a:latin typeface="Segoe UI"/>
              </a:rPr>
              <a:t> If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26680E7-C761-6F49-8635-387258D712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O Python </a:t>
            </a:r>
            <a:r>
              <a:rPr lang="en-US" dirty="0" err="1"/>
              <a:t>suporta</a:t>
            </a:r>
            <a:r>
              <a:rPr lang="en-US" dirty="0"/>
              <a:t> as </a:t>
            </a:r>
            <a:r>
              <a:rPr lang="en-US" dirty="0" err="1"/>
              <a:t>condições</a:t>
            </a:r>
            <a:r>
              <a:rPr lang="en-US" dirty="0"/>
              <a:t> </a:t>
            </a:r>
            <a:r>
              <a:rPr lang="en-US" dirty="0" err="1"/>
              <a:t>lógicas</a:t>
            </a:r>
            <a:r>
              <a:rPr lang="en-US" dirty="0"/>
              <a:t> </a:t>
            </a:r>
            <a:r>
              <a:rPr lang="en-US" dirty="0" err="1"/>
              <a:t>usuais</a:t>
            </a:r>
            <a:r>
              <a:rPr lang="en-US" dirty="0"/>
              <a:t> da </a:t>
            </a:r>
            <a:r>
              <a:rPr lang="en-US" dirty="0" err="1"/>
              <a:t>matemática</a:t>
            </a:r>
            <a:r>
              <a:rPr lang="en-US" dirty="0"/>
              <a:t>:</a:t>
            </a:r>
          </a:p>
          <a:p>
            <a:pPr lvl="1"/>
            <a:r>
              <a:rPr lang="en-US" dirty="0" err="1"/>
              <a:t>É</a:t>
            </a:r>
            <a:r>
              <a:rPr lang="en-US" dirty="0"/>
              <a:t> </a:t>
            </a:r>
            <a:r>
              <a:rPr lang="en-US" dirty="0" err="1"/>
              <a:t>igual</a:t>
            </a:r>
            <a:r>
              <a:rPr lang="en-US" dirty="0"/>
              <a:t> a: a == b</a:t>
            </a:r>
          </a:p>
          <a:p>
            <a:pPr lvl="1"/>
            <a:r>
              <a:rPr lang="en-US" dirty="0" err="1"/>
              <a:t>Diferente</a:t>
            </a:r>
            <a:r>
              <a:rPr lang="en-US" dirty="0"/>
              <a:t>: a! = B</a:t>
            </a:r>
          </a:p>
          <a:p>
            <a:pPr lvl="1"/>
            <a:r>
              <a:rPr lang="en-US" dirty="0" err="1"/>
              <a:t>Menor</a:t>
            </a:r>
            <a:r>
              <a:rPr lang="en-US" dirty="0"/>
              <a:t> que: a &lt;b</a:t>
            </a:r>
          </a:p>
          <a:p>
            <a:pPr lvl="1"/>
            <a:r>
              <a:rPr lang="en-US" dirty="0" err="1"/>
              <a:t>Menor</a:t>
            </a:r>
            <a:r>
              <a:rPr lang="en-US" dirty="0"/>
              <a:t> 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dirty="0" err="1"/>
              <a:t>igual</a:t>
            </a:r>
            <a:r>
              <a:rPr lang="en-US" dirty="0"/>
              <a:t> a: a &lt;= b</a:t>
            </a:r>
          </a:p>
          <a:p>
            <a:pPr lvl="1"/>
            <a:r>
              <a:rPr lang="en-US" dirty="0" err="1"/>
              <a:t>Maior</a:t>
            </a:r>
            <a:r>
              <a:rPr lang="en-US" dirty="0"/>
              <a:t> que: a&gt; b</a:t>
            </a:r>
          </a:p>
          <a:p>
            <a:pPr lvl="1"/>
            <a:r>
              <a:rPr lang="en-US" dirty="0" err="1"/>
              <a:t>Maior</a:t>
            </a:r>
            <a:r>
              <a:rPr lang="en-US" dirty="0"/>
              <a:t> 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dirty="0" err="1"/>
              <a:t>igual</a:t>
            </a:r>
            <a:r>
              <a:rPr lang="en-US" dirty="0"/>
              <a:t> a: a&gt; = b</a:t>
            </a:r>
          </a:p>
          <a:p>
            <a:r>
              <a:rPr lang="en-US" dirty="0" err="1"/>
              <a:t>Essas</a:t>
            </a:r>
            <a:r>
              <a:rPr lang="en-US" dirty="0"/>
              <a:t> </a:t>
            </a:r>
            <a:r>
              <a:rPr lang="en-US" dirty="0" err="1"/>
              <a:t>condições</a:t>
            </a:r>
            <a:r>
              <a:rPr lang="en-US" dirty="0"/>
              <a:t> </a:t>
            </a:r>
            <a:r>
              <a:rPr lang="en-US" dirty="0" err="1"/>
              <a:t>podem</a:t>
            </a:r>
            <a:r>
              <a:rPr lang="en-US" dirty="0"/>
              <a:t> ser </a:t>
            </a:r>
            <a:r>
              <a:rPr lang="en-US" dirty="0" err="1"/>
              <a:t>usadas</a:t>
            </a:r>
            <a:r>
              <a:rPr lang="en-US" dirty="0"/>
              <a:t> de </a:t>
            </a:r>
            <a:r>
              <a:rPr lang="en-US" dirty="0" err="1"/>
              <a:t>várias</a:t>
            </a:r>
            <a:r>
              <a:rPr lang="en-US" dirty="0"/>
              <a:t> </a:t>
            </a:r>
            <a:r>
              <a:rPr lang="en-US" dirty="0" err="1"/>
              <a:t>maneiras</a:t>
            </a:r>
            <a:r>
              <a:rPr lang="en-US" dirty="0"/>
              <a:t>,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comumente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"</a:t>
            </a:r>
            <a:r>
              <a:rPr lang="en-US" dirty="0" err="1"/>
              <a:t>instruções</a:t>
            </a:r>
            <a:r>
              <a:rPr lang="en-US" dirty="0"/>
              <a:t> if" e loops.</a:t>
            </a:r>
          </a:p>
          <a:p>
            <a:r>
              <a:rPr lang="en-US" dirty="0"/>
              <a:t>Uma "</a:t>
            </a:r>
            <a:r>
              <a:rPr lang="en-US" dirty="0" err="1"/>
              <a:t>declaração</a:t>
            </a:r>
            <a:r>
              <a:rPr lang="en-US" dirty="0"/>
              <a:t> if" </a:t>
            </a:r>
            <a:r>
              <a:rPr lang="en-US" dirty="0" err="1"/>
              <a:t>é</a:t>
            </a:r>
            <a:r>
              <a:rPr lang="en-US" dirty="0"/>
              <a:t> </a:t>
            </a:r>
            <a:r>
              <a:rPr lang="en-US" dirty="0" err="1"/>
              <a:t>escrita</a:t>
            </a:r>
            <a:r>
              <a:rPr lang="en-US" dirty="0"/>
              <a:t> </a:t>
            </a:r>
            <a:r>
              <a:rPr lang="en-US" dirty="0" err="1"/>
              <a:t>usando</a:t>
            </a:r>
            <a:r>
              <a:rPr lang="en-US" dirty="0"/>
              <a:t> a </a:t>
            </a:r>
            <a:r>
              <a:rPr lang="en-US" dirty="0" err="1"/>
              <a:t>palavra-chave</a:t>
            </a:r>
            <a:r>
              <a:rPr lang="en-US" dirty="0"/>
              <a:t> if .</a:t>
            </a:r>
          </a:p>
          <a:p>
            <a:endParaRPr lang="en-US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E42E2D-65DB-D14C-B5E1-A6DFBD9C4FE2}"/>
              </a:ext>
            </a:extLst>
          </p:cNvPr>
          <p:cNvSpPr txBox="1"/>
          <p:nvPr/>
        </p:nvSpPr>
        <p:spPr>
          <a:xfrm>
            <a:off x="107504" y="0"/>
            <a:ext cx="1008112" cy="9574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15624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Rodapé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Prof. Airton J. S. Garcia</a:t>
            </a: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9BCA8-A2FE-4FBD-95C7-E5E20E0B91FD}" type="slidenum">
              <a:rPr lang="pt-BR" smtClean="0"/>
              <a:t>12</a:t>
            </a:fld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 err="1"/>
              <a:t>url’s</a:t>
            </a:r>
            <a:r>
              <a:rPr lang="pt-BR" dirty="0"/>
              <a:t> : 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pt-BR" dirty="0"/>
              <a:t>	</a:t>
            </a:r>
            <a:r>
              <a:rPr lang="pt-BR" dirty="0">
                <a:hlinkClick r:id="rId3"/>
              </a:rPr>
              <a:t>https://www.anaconda.com/download/</a:t>
            </a:r>
            <a:endParaRPr lang="pt-BR" dirty="0"/>
          </a:p>
          <a:p>
            <a:pPr>
              <a:buFont typeface="Wingdings" panose="05000000000000000000" pitchFamily="2" charset="2"/>
              <a:buChar char="ü"/>
            </a:pPr>
            <a:r>
              <a:rPr lang="pt-BR" dirty="0"/>
              <a:t>	</a:t>
            </a:r>
            <a:r>
              <a:rPr lang="pt-BR" dirty="0">
                <a:hlinkClick r:id="rId4"/>
              </a:rPr>
              <a:t>https://www.python.org/</a:t>
            </a:r>
            <a:endParaRPr lang="pt-BR" dirty="0"/>
          </a:p>
          <a:p>
            <a:pPr>
              <a:buFont typeface="Wingdings" panose="05000000000000000000" pitchFamily="2" charset="2"/>
              <a:buChar char="ü"/>
            </a:pPr>
            <a:r>
              <a:rPr lang="pt-BR" dirty="0"/>
              <a:t>	</a:t>
            </a:r>
            <a:r>
              <a:rPr lang="pt-BR" dirty="0">
                <a:hlinkClick r:id="rId5"/>
              </a:rPr>
              <a:t>https://www.jetbrains.com/pycharm/</a:t>
            </a:r>
            <a:endParaRPr lang="pt-BR" dirty="0"/>
          </a:p>
          <a:p>
            <a:pPr>
              <a:buFont typeface="Wingdings" panose="05000000000000000000" pitchFamily="2" charset="2"/>
              <a:buChar char="ü"/>
            </a:pPr>
            <a:r>
              <a:rPr lang="pt-BR" dirty="0"/>
              <a:t>	</a:t>
            </a:r>
            <a:r>
              <a:rPr lang="pt-BR" dirty="0">
                <a:hlinkClick r:id="rId6"/>
              </a:rPr>
              <a:t>https://www.sublimetext.com/</a:t>
            </a:r>
            <a:endParaRPr lang="pt-BR" dirty="0"/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3059832" y="339502"/>
            <a:ext cx="20327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/>
              <a:t>Instalações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2601F9-40BD-564E-B174-35095094CDB4}"/>
              </a:ext>
            </a:extLst>
          </p:cNvPr>
          <p:cNvSpPr txBox="1"/>
          <p:nvPr/>
        </p:nvSpPr>
        <p:spPr>
          <a:xfrm>
            <a:off x="107504" y="30144"/>
            <a:ext cx="1008112" cy="9574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9604304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Rodapé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/>
              <a:t>Prof. Airton J. S. Garcia</a:t>
            </a: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9BCA8-A2FE-4FBD-95C7-E5E20E0B91FD}" type="slidenum">
              <a:rPr lang="pt-BR" smtClean="0"/>
              <a:t>120</a:t>
            </a:fld>
            <a:endParaRPr lang="pt-BR"/>
          </a:p>
        </p:txBody>
      </p:sp>
      <p:sp>
        <p:nvSpPr>
          <p:cNvPr id="5" name="CaixaDeTexto 4"/>
          <p:cNvSpPr txBox="1"/>
          <p:nvPr/>
        </p:nvSpPr>
        <p:spPr>
          <a:xfrm>
            <a:off x="1691680" y="256489"/>
            <a:ext cx="66247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00000"/>
                </a:solidFill>
                <a:latin typeface="Segoe UI"/>
              </a:rPr>
              <a:t>Python </a:t>
            </a:r>
            <a:r>
              <a:rPr lang="en-US" sz="3200" dirty="0" err="1">
                <a:solidFill>
                  <a:srgbClr val="000000"/>
                </a:solidFill>
                <a:latin typeface="Segoe UI"/>
              </a:rPr>
              <a:t>Condições</a:t>
            </a:r>
            <a:r>
              <a:rPr lang="en-US" sz="3200" dirty="0">
                <a:solidFill>
                  <a:srgbClr val="000000"/>
                </a:solidFill>
                <a:latin typeface="Segoe UI"/>
              </a:rPr>
              <a:t> e </a:t>
            </a:r>
            <a:r>
              <a:rPr lang="en-US" sz="3200" dirty="0" err="1">
                <a:solidFill>
                  <a:srgbClr val="000000"/>
                </a:solidFill>
                <a:latin typeface="Segoe UI"/>
              </a:rPr>
              <a:t>Instrução</a:t>
            </a:r>
            <a:r>
              <a:rPr lang="en-US" sz="3200" dirty="0">
                <a:solidFill>
                  <a:srgbClr val="000000"/>
                </a:solidFill>
                <a:latin typeface="Segoe UI"/>
              </a:rPr>
              <a:t> If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F4B42EB-FE70-AC49-90CE-DD496E4F7C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51520" y="1059583"/>
            <a:ext cx="8435280" cy="309084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21041A8-92A8-EB48-BBD5-282D9DB1A11C}"/>
              </a:ext>
            </a:extLst>
          </p:cNvPr>
          <p:cNvSpPr txBox="1"/>
          <p:nvPr/>
        </p:nvSpPr>
        <p:spPr>
          <a:xfrm>
            <a:off x="107504" y="0"/>
            <a:ext cx="1008112" cy="9574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8115288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Rodapé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/>
              <a:t>Prof. Airton J. S. Garcia</a:t>
            </a: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9BCA8-A2FE-4FBD-95C7-E5E20E0B91FD}" type="slidenum">
              <a:rPr lang="pt-BR" smtClean="0"/>
              <a:t>121</a:t>
            </a:fld>
            <a:endParaRPr lang="pt-BR"/>
          </a:p>
        </p:txBody>
      </p:sp>
      <p:sp>
        <p:nvSpPr>
          <p:cNvPr id="5" name="CaixaDeTexto 4"/>
          <p:cNvSpPr txBox="1"/>
          <p:nvPr/>
        </p:nvSpPr>
        <p:spPr>
          <a:xfrm>
            <a:off x="1691680" y="256489"/>
            <a:ext cx="66247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Indentação no Python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26680E7-C761-6F49-8635-387258D712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O Python </a:t>
            </a:r>
            <a:r>
              <a:rPr lang="en-US" sz="2000" dirty="0" err="1"/>
              <a:t>conta</a:t>
            </a:r>
            <a:r>
              <a:rPr lang="en-US" sz="2000" dirty="0"/>
              <a:t> com </a:t>
            </a:r>
            <a:r>
              <a:rPr lang="en-US" sz="2000" dirty="0" err="1"/>
              <a:t>recuo</a:t>
            </a:r>
            <a:r>
              <a:rPr lang="en-US" sz="2000" dirty="0"/>
              <a:t> (</a:t>
            </a:r>
            <a:r>
              <a:rPr lang="en-US" sz="2000" dirty="0" err="1"/>
              <a:t>espaço</a:t>
            </a:r>
            <a:r>
              <a:rPr lang="en-US" sz="2000" dirty="0"/>
              <a:t> </a:t>
            </a:r>
            <a:r>
              <a:rPr lang="en-US" sz="2000" dirty="0" err="1"/>
              <a:t>em</a:t>
            </a:r>
            <a:r>
              <a:rPr lang="en-US" sz="2000" dirty="0"/>
              <a:t> </a:t>
            </a:r>
            <a:r>
              <a:rPr lang="en-US" sz="2000" dirty="0" err="1"/>
              <a:t>branco</a:t>
            </a:r>
            <a:r>
              <a:rPr lang="en-US" sz="2000" dirty="0"/>
              <a:t> no </a:t>
            </a:r>
            <a:r>
              <a:rPr lang="en-US" sz="2000" dirty="0" err="1"/>
              <a:t>início</a:t>
            </a:r>
            <a:r>
              <a:rPr lang="en-US" sz="2000" dirty="0"/>
              <a:t> de </a:t>
            </a:r>
            <a:r>
              <a:rPr lang="en-US" sz="2000" dirty="0" err="1"/>
              <a:t>uma</a:t>
            </a:r>
            <a:r>
              <a:rPr lang="en-US" sz="2000" dirty="0"/>
              <a:t> </a:t>
            </a:r>
            <a:r>
              <a:rPr lang="en-US" sz="2000" dirty="0" err="1"/>
              <a:t>linha</a:t>
            </a:r>
            <a:r>
              <a:rPr lang="en-US" sz="2000" dirty="0"/>
              <a:t>) para </a:t>
            </a:r>
            <a:r>
              <a:rPr lang="en-US" sz="2000" dirty="0" err="1"/>
              <a:t>definir</a:t>
            </a:r>
            <a:r>
              <a:rPr lang="en-US" sz="2000" dirty="0"/>
              <a:t> o </a:t>
            </a:r>
            <a:r>
              <a:rPr lang="en-US" sz="2000" dirty="0" err="1"/>
              <a:t>escopo</a:t>
            </a:r>
            <a:r>
              <a:rPr lang="en-US" sz="2000" dirty="0"/>
              <a:t> no </a:t>
            </a:r>
            <a:r>
              <a:rPr lang="en-US" sz="2000" dirty="0" err="1"/>
              <a:t>código</a:t>
            </a:r>
            <a:r>
              <a:rPr lang="en-US" sz="2000" dirty="0"/>
              <a:t>. </a:t>
            </a:r>
            <a:r>
              <a:rPr lang="en-US" sz="2000" dirty="0" err="1"/>
              <a:t>Outras</a:t>
            </a:r>
            <a:r>
              <a:rPr lang="en-US" sz="2000" dirty="0"/>
              <a:t> </a:t>
            </a:r>
            <a:r>
              <a:rPr lang="en-US" sz="2000" dirty="0" err="1"/>
              <a:t>linguagens</a:t>
            </a:r>
            <a:r>
              <a:rPr lang="en-US" sz="2000" dirty="0"/>
              <a:t> de </a:t>
            </a:r>
            <a:r>
              <a:rPr lang="en-US" sz="2000" dirty="0" err="1"/>
              <a:t>programação</a:t>
            </a:r>
            <a:r>
              <a:rPr lang="en-US" sz="2000" dirty="0"/>
              <a:t> </a:t>
            </a:r>
            <a:r>
              <a:rPr lang="en-US" sz="2000" dirty="0" err="1"/>
              <a:t>costumam</a:t>
            </a:r>
            <a:r>
              <a:rPr lang="en-US" sz="2000" dirty="0"/>
              <a:t> </a:t>
            </a:r>
            <a:r>
              <a:rPr lang="en-US" sz="2000" dirty="0" err="1"/>
              <a:t>usar</a:t>
            </a:r>
            <a:r>
              <a:rPr lang="en-US" sz="2000" dirty="0"/>
              <a:t> </a:t>
            </a:r>
            <a:r>
              <a:rPr lang="en-US" sz="2000" dirty="0" err="1"/>
              <a:t>colchetes</a:t>
            </a:r>
            <a:r>
              <a:rPr lang="en-US" sz="2000" dirty="0"/>
              <a:t>, </a:t>
            </a:r>
            <a:r>
              <a:rPr lang="en-US" sz="2000" dirty="0" err="1"/>
              <a:t>chaves</a:t>
            </a:r>
            <a:r>
              <a:rPr lang="en-US" sz="2000" dirty="0"/>
              <a:t> para </a:t>
            </a:r>
            <a:r>
              <a:rPr lang="en-US" sz="2000" dirty="0" err="1"/>
              <a:t>esse</a:t>
            </a:r>
            <a:r>
              <a:rPr lang="en-US" sz="2000" dirty="0"/>
              <a:t> </a:t>
            </a:r>
            <a:r>
              <a:rPr lang="en-US" sz="2000" dirty="0" err="1"/>
              <a:t>fim</a:t>
            </a:r>
            <a:r>
              <a:rPr lang="en-US" sz="2000" dirty="0"/>
              <a:t>.</a:t>
            </a:r>
          </a:p>
          <a:p>
            <a:pPr marL="0" indent="0">
              <a:buNone/>
            </a:pPr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EF3D21-9E5D-9B40-8A15-BC0D831542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197300"/>
            <a:ext cx="9144000" cy="256996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4C393E9-52F1-D449-BB42-F2A2C81A4FC2}"/>
              </a:ext>
            </a:extLst>
          </p:cNvPr>
          <p:cNvSpPr txBox="1"/>
          <p:nvPr/>
        </p:nvSpPr>
        <p:spPr>
          <a:xfrm>
            <a:off x="107504" y="0"/>
            <a:ext cx="1008112" cy="9574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4159178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Rodapé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/>
              <a:t>Prof. Airton J. S. Garcia</a:t>
            </a: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9BCA8-A2FE-4FBD-95C7-E5E20E0B91FD}" type="slidenum">
              <a:rPr lang="pt-BR" smtClean="0"/>
              <a:t>122</a:t>
            </a:fld>
            <a:endParaRPr lang="pt-BR"/>
          </a:p>
        </p:txBody>
      </p:sp>
      <p:sp>
        <p:nvSpPr>
          <p:cNvPr id="5" name="CaixaDeTexto 4"/>
          <p:cNvSpPr txBox="1"/>
          <p:nvPr/>
        </p:nvSpPr>
        <p:spPr>
          <a:xfrm>
            <a:off x="1691680" y="256489"/>
            <a:ext cx="66247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err="1"/>
              <a:t>Elif</a:t>
            </a:r>
            <a:r>
              <a:rPr lang="en-US" sz="3200" dirty="0"/>
              <a:t> no Python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DC96848-1B7F-F049-8AF6-D833698786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07504" y="915566"/>
            <a:ext cx="8856984" cy="385169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586DB45-3D95-BB44-A773-4642C34FFC91}"/>
              </a:ext>
            </a:extLst>
          </p:cNvPr>
          <p:cNvSpPr txBox="1"/>
          <p:nvPr/>
        </p:nvSpPr>
        <p:spPr>
          <a:xfrm>
            <a:off x="107504" y="0"/>
            <a:ext cx="1008112" cy="9574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7203213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Rodapé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/>
              <a:t>Prof. Airton J. S. Garcia</a:t>
            </a: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9BCA8-A2FE-4FBD-95C7-E5E20E0B91FD}" type="slidenum">
              <a:rPr lang="pt-BR" smtClean="0"/>
              <a:t>123</a:t>
            </a:fld>
            <a:endParaRPr lang="pt-BR"/>
          </a:p>
        </p:txBody>
      </p:sp>
      <p:sp>
        <p:nvSpPr>
          <p:cNvPr id="5" name="CaixaDeTexto 4"/>
          <p:cNvSpPr txBox="1"/>
          <p:nvPr/>
        </p:nvSpPr>
        <p:spPr>
          <a:xfrm>
            <a:off x="1680929" y="256887"/>
            <a:ext cx="66247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Else no Python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488F6A9-F474-5A4F-883D-258145B44E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79512" y="841264"/>
            <a:ext cx="8784976" cy="375296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2557CFB-7DF3-D148-AF21-3971F89F9DB7}"/>
              </a:ext>
            </a:extLst>
          </p:cNvPr>
          <p:cNvSpPr txBox="1"/>
          <p:nvPr/>
        </p:nvSpPr>
        <p:spPr>
          <a:xfrm>
            <a:off x="70384" y="119049"/>
            <a:ext cx="1008112" cy="71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7907572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Rodapé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/>
              <a:t>Prof. Airton J. S. Garcia</a:t>
            </a: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9BCA8-A2FE-4FBD-95C7-E5E20E0B91FD}" type="slidenum">
              <a:rPr lang="pt-BR" smtClean="0"/>
              <a:t>124</a:t>
            </a:fld>
            <a:endParaRPr lang="pt-BR"/>
          </a:p>
        </p:txBody>
      </p:sp>
      <p:sp>
        <p:nvSpPr>
          <p:cNvPr id="5" name="CaixaDeTexto 4"/>
          <p:cNvSpPr txBox="1"/>
          <p:nvPr/>
        </p:nvSpPr>
        <p:spPr>
          <a:xfrm>
            <a:off x="1691680" y="256489"/>
            <a:ext cx="66247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/>
              <a:t>Aula 05 - </a:t>
            </a:r>
            <a:r>
              <a:rPr lang="en-US" sz="3200" dirty="0"/>
              <a:t>Dicionários do Python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26680E7-C761-6F49-8635-387258D712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0F42FA-ACE1-7548-AD10-F718CAFDB1F8}"/>
              </a:ext>
            </a:extLst>
          </p:cNvPr>
          <p:cNvSpPr txBox="1"/>
          <p:nvPr/>
        </p:nvSpPr>
        <p:spPr>
          <a:xfrm>
            <a:off x="107504" y="0"/>
            <a:ext cx="1008112" cy="9574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3941949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Rodapé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/>
              <a:t>Prof. Airton J. S. Garcia</a:t>
            </a: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9BCA8-A2FE-4FBD-95C7-E5E20E0B91FD}" type="slidenum">
              <a:rPr lang="pt-BR" smtClean="0"/>
              <a:t>125</a:t>
            </a:fld>
            <a:endParaRPr lang="pt-BR"/>
          </a:p>
        </p:txBody>
      </p:sp>
      <p:sp>
        <p:nvSpPr>
          <p:cNvPr id="5" name="CaixaDeTexto 4"/>
          <p:cNvSpPr txBox="1"/>
          <p:nvPr/>
        </p:nvSpPr>
        <p:spPr>
          <a:xfrm>
            <a:off x="1691680" y="256489"/>
            <a:ext cx="66247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/>
              <a:t>Aula 05 - </a:t>
            </a:r>
            <a:r>
              <a:rPr lang="en-US" sz="3200" dirty="0"/>
              <a:t>Dicionários do Python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26680E7-C761-6F49-8635-387258D712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04F005-FF54-6046-857F-2E9BD94FCA83}"/>
              </a:ext>
            </a:extLst>
          </p:cNvPr>
          <p:cNvSpPr txBox="1"/>
          <p:nvPr/>
        </p:nvSpPr>
        <p:spPr>
          <a:xfrm>
            <a:off x="107504" y="0"/>
            <a:ext cx="1008112" cy="9574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3589236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Rodapé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/>
              <a:t>Prof. Airton J. S. Garcia</a:t>
            </a: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9BCA8-A2FE-4FBD-95C7-E5E20E0B91FD}" type="slidenum">
              <a:rPr lang="pt-BR" smtClean="0"/>
              <a:t>126</a:t>
            </a:fld>
            <a:endParaRPr lang="pt-BR"/>
          </a:p>
        </p:txBody>
      </p:sp>
      <p:sp>
        <p:nvSpPr>
          <p:cNvPr id="5" name="CaixaDeTexto 4"/>
          <p:cNvSpPr txBox="1"/>
          <p:nvPr/>
        </p:nvSpPr>
        <p:spPr>
          <a:xfrm>
            <a:off x="1691680" y="256489"/>
            <a:ext cx="66247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/>
              <a:t>Aula 05 - </a:t>
            </a:r>
            <a:r>
              <a:rPr lang="en-US" sz="3200" dirty="0"/>
              <a:t>Dicionários do Python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26680E7-C761-6F49-8635-387258D712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EBD48B-4EC5-CD4E-BD16-2C3FA2809486}"/>
              </a:ext>
            </a:extLst>
          </p:cNvPr>
          <p:cNvSpPr txBox="1"/>
          <p:nvPr/>
        </p:nvSpPr>
        <p:spPr>
          <a:xfrm>
            <a:off x="107504" y="0"/>
            <a:ext cx="1008112" cy="9574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E8614C-4E60-034C-9602-6663AE37FC82}"/>
              </a:ext>
            </a:extLst>
          </p:cNvPr>
          <p:cNvSpPr txBox="1"/>
          <p:nvPr/>
        </p:nvSpPr>
        <p:spPr>
          <a:xfrm>
            <a:off x="259904" y="152400"/>
            <a:ext cx="1008112" cy="9574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7283132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Rodapé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/>
              <a:t>Prof. Airton J. S. Garcia</a:t>
            </a: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9BCA8-A2FE-4FBD-95C7-E5E20E0B91FD}" type="slidenum">
              <a:rPr lang="pt-BR" smtClean="0"/>
              <a:t>127</a:t>
            </a:fld>
            <a:endParaRPr lang="pt-BR"/>
          </a:p>
        </p:txBody>
      </p:sp>
      <p:sp>
        <p:nvSpPr>
          <p:cNvPr id="5" name="CaixaDeTexto 4"/>
          <p:cNvSpPr txBox="1"/>
          <p:nvPr/>
        </p:nvSpPr>
        <p:spPr>
          <a:xfrm>
            <a:off x="1691680" y="256489"/>
            <a:ext cx="66247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/>
              <a:t>Aula 05 - </a:t>
            </a:r>
            <a:r>
              <a:rPr lang="en-US" sz="3200" dirty="0"/>
              <a:t>Dicionários do Python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26680E7-C761-6F49-8635-387258D712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60EC7B-3737-264E-AD3B-45E182674ED6}"/>
              </a:ext>
            </a:extLst>
          </p:cNvPr>
          <p:cNvSpPr txBox="1"/>
          <p:nvPr/>
        </p:nvSpPr>
        <p:spPr>
          <a:xfrm>
            <a:off x="107504" y="0"/>
            <a:ext cx="1008112" cy="9574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8174010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>
            <a:spLocks noGrp="1"/>
          </p:cNvSpPr>
          <p:nvPr>
            <p:ph type="ctrTitle"/>
          </p:nvPr>
        </p:nvSpPr>
        <p:spPr>
          <a:xfrm>
            <a:off x="1619672" y="267494"/>
            <a:ext cx="4824536" cy="1750591"/>
          </a:xfrm>
        </p:spPr>
        <p:txBody>
          <a:bodyPr>
            <a:normAutofit/>
          </a:bodyPr>
          <a:lstStyle/>
          <a:p>
            <a:r>
              <a:rPr lang="pt-BR" b="1" dirty="0">
                <a:solidFill>
                  <a:schemeClr val="bg1"/>
                </a:solidFill>
              </a:rPr>
              <a:t>Python</a:t>
            </a:r>
            <a:br>
              <a:rPr lang="pt-BR" b="1" dirty="0">
                <a:solidFill>
                  <a:schemeClr val="bg1"/>
                </a:solidFill>
              </a:rPr>
            </a:br>
            <a:r>
              <a:rPr lang="pt-BR" b="1" dirty="0">
                <a:solidFill>
                  <a:schemeClr val="bg1"/>
                </a:solidFill>
              </a:rPr>
              <a:t>Aula</a:t>
            </a:r>
          </a:p>
        </p:txBody>
      </p:sp>
      <p:sp>
        <p:nvSpPr>
          <p:cNvPr id="3" name="Retângulo 2"/>
          <p:cNvSpPr/>
          <p:nvPr/>
        </p:nvSpPr>
        <p:spPr>
          <a:xfrm>
            <a:off x="323528" y="2017752"/>
            <a:ext cx="590465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b="1" i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Adicionando funcionalidades extra</a:t>
            </a:r>
          </a:p>
          <a:p>
            <a:pPr marL="342900" indent="-342900" algn="ctr">
              <a:buFont typeface="Wingdings" panose="05000000000000000000" pitchFamily="2" charset="2"/>
              <a:buChar char="Ø"/>
            </a:pPr>
            <a:r>
              <a:rPr lang="pt-BR" sz="2400" b="1" dirty="0"/>
              <a:t>Módulos/Bibliotecas</a:t>
            </a:r>
            <a:endParaRPr lang="pt-BR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4C38EE-13F8-4446-AE5C-945ABCEB86C6}"/>
              </a:ext>
            </a:extLst>
          </p:cNvPr>
          <p:cNvSpPr txBox="1"/>
          <p:nvPr/>
        </p:nvSpPr>
        <p:spPr>
          <a:xfrm>
            <a:off x="7290396" y="3695356"/>
            <a:ext cx="1475977" cy="115849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3912057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Rodapé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/>
              <a:t>Prof. Airton J. S. Garcia</a:t>
            </a: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9BCA8-A2FE-4FBD-95C7-E5E20E0B91FD}" type="slidenum">
              <a:rPr lang="pt-BR" smtClean="0"/>
              <a:t>129</a:t>
            </a:fld>
            <a:endParaRPr lang="pt-BR"/>
          </a:p>
        </p:txBody>
      </p:sp>
      <p:sp>
        <p:nvSpPr>
          <p:cNvPr id="5" name="CaixaDeTexto 4"/>
          <p:cNvSpPr txBox="1"/>
          <p:nvPr/>
        </p:nvSpPr>
        <p:spPr>
          <a:xfrm>
            <a:off x="1691680" y="256489"/>
            <a:ext cx="66247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/>
              <a:t>Aula 06 - </a:t>
            </a:r>
            <a:r>
              <a:rPr lang="en-US" sz="3200" dirty="0"/>
              <a:t> Python If ... Else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26680E7-C761-6F49-8635-387258D712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CDB0D0-9337-014D-A49F-3FF5F4F3EB8F}"/>
              </a:ext>
            </a:extLst>
          </p:cNvPr>
          <p:cNvSpPr txBox="1"/>
          <p:nvPr/>
        </p:nvSpPr>
        <p:spPr>
          <a:xfrm>
            <a:off x="107504" y="0"/>
            <a:ext cx="1008112" cy="9574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392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ctrTitle"/>
          </p:nvPr>
        </p:nvSpPr>
        <p:spPr>
          <a:xfrm>
            <a:off x="1115616" y="51470"/>
            <a:ext cx="5544616" cy="1476164"/>
          </a:xfrm>
        </p:spPr>
        <p:txBody>
          <a:bodyPr>
            <a:normAutofit/>
          </a:bodyPr>
          <a:lstStyle/>
          <a:p>
            <a:r>
              <a:rPr lang="pt-BR" b="1" dirty="0">
                <a:solidFill>
                  <a:schemeClr val="bg1"/>
                </a:solidFill>
              </a:rPr>
              <a:t>Python</a:t>
            </a:r>
            <a:br>
              <a:rPr lang="pt-BR" b="1" dirty="0">
                <a:solidFill>
                  <a:schemeClr val="bg1"/>
                </a:solidFill>
              </a:rPr>
            </a:br>
            <a:r>
              <a:rPr lang="pt-BR" b="1" dirty="0">
                <a:solidFill>
                  <a:schemeClr val="bg1"/>
                </a:solidFill>
              </a:rPr>
              <a:t>Aula 01</a:t>
            </a:r>
          </a:p>
        </p:txBody>
      </p:sp>
      <p:sp>
        <p:nvSpPr>
          <p:cNvPr id="2" name="Retângulo 1"/>
          <p:cNvSpPr/>
          <p:nvPr/>
        </p:nvSpPr>
        <p:spPr>
          <a:xfrm>
            <a:off x="251520" y="1563638"/>
            <a:ext cx="5544616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800" dirty="0"/>
              <a:t>Dicas do Pycharm</a:t>
            </a:r>
          </a:p>
          <a:p>
            <a:r>
              <a:rPr lang="pt-BR" sz="2800" dirty="0"/>
              <a:t>Extensão dos arquivos Python</a:t>
            </a:r>
          </a:p>
          <a:p>
            <a:r>
              <a:rPr lang="pt-BR" sz="2800" dirty="0"/>
              <a:t>Executar scripts/programas</a:t>
            </a:r>
          </a:p>
          <a:p>
            <a:r>
              <a:rPr lang="pt-BR" sz="2800" dirty="0"/>
              <a:t>Tipos de Dados – (valores)</a:t>
            </a:r>
          </a:p>
          <a:p>
            <a:r>
              <a:rPr lang="pt-BR" sz="2800" dirty="0"/>
              <a:t>Variáveis</a:t>
            </a:r>
          </a:p>
          <a:p>
            <a:r>
              <a:rPr lang="pt-BR" sz="2800" dirty="0"/>
              <a:t>Atribuir valores a uma variável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B39796-B0BD-7344-93A8-EDF7E12A3133}"/>
              </a:ext>
            </a:extLst>
          </p:cNvPr>
          <p:cNvSpPr txBox="1"/>
          <p:nvPr/>
        </p:nvSpPr>
        <p:spPr>
          <a:xfrm>
            <a:off x="7164288" y="3501707"/>
            <a:ext cx="1512168" cy="140177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8344378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Rodapé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Prof. Airton J. S. Garcia</a:t>
            </a: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9BCA8-A2FE-4FBD-95C7-E5E20E0B91FD}" type="slidenum">
              <a:rPr lang="pt-BR" smtClean="0"/>
              <a:t>130</a:t>
            </a:fld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idx="1"/>
          </p:nvPr>
        </p:nvSpPr>
        <p:spPr>
          <a:xfrm>
            <a:off x="395536" y="1107282"/>
            <a:ext cx="8136904" cy="3480692"/>
          </a:xfrm>
        </p:spPr>
        <p:txBody>
          <a:bodyPr>
            <a:normAutofit/>
          </a:bodyPr>
          <a:lstStyle/>
          <a:p>
            <a:r>
              <a:rPr lang="pt-BR" u="sng" dirty="0"/>
              <a:t>Usando Bibliotecas</a:t>
            </a:r>
            <a:r>
              <a:rPr lang="pt-BR" dirty="0"/>
              <a:t>.</a:t>
            </a:r>
          </a:p>
          <a:p>
            <a:pPr marL="0" indent="0">
              <a:buNone/>
            </a:pPr>
            <a:r>
              <a:rPr lang="pt-BR" dirty="0"/>
              <a:t>	Comandos:</a:t>
            </a:r>
          </a:p>
          <a:p>
            <a:pPr marL="0" indent="0">
              <a:buNone/>
            </a:pPr>
            <a:r>
              <a:rPr lang="pt-BR" dirty="0"/>
              <a:t>	 </a:t>
            </a:r>
            <a:r>
              <a:rPr lang="pt-BR" dirty="0">
                <a:solidFill>
                  <a:srgbClr val="FF0000"/>
                </a:solidFill>
              </a:rPr>
              <a:t>import: </a:t>
            </a:r>
            <a:r>
              <a:rPr lang="pt-BR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importa todas as funcionalidades da biblioteca.</a:t>
            </a:r>
          </a:p>
          <a:p>
            <a:pPr marL="0" indent="0">
              <a:buNone/>
            </a:pPr>
            <a:r>
              <a:rPr lang="pt-BR" dirty="0">
                <a:solidFill>
                  <a:srgbClr val="FF0000"/>
                </a:solidFill>
              </a:rPr>
              <a:t>	 from &lt;biblioteca&gt; import </a:t>
            </a:r>
            <a:r>
              <a:rPr lang="pt-BR">
                <a:solidFill>
                  <a:srgbClr val="FF0000"/>
                </a:solidFill>
              </a:rPr>
              <a:t>&lt;método&gt;: </a:t>
            </a:r>
            <a:r>
              <a:rPr lang="pt-BR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importa apenas a funcionalidade que for indicada.</a:t>
            </a:r>
            <a:r>
              <a:rPr lang="pt-BR" dirty="0">
                <a:solidFill>
                  <a:srgbClr val="FF0000"/>
                </a:solidFill>
              </a:rPr>
              <a:t>	</a:t>
            </a:r>
          </a:p>
          <a:p>
            <a:pPr marL="0" indent="0">
              <a:buNone/>
            </a:pPr>
            <a:endParaRPr lang="pt-BR" dirty="0">
              <a:solidFill>
                <a:srgbClr val="FF0000"/>
              </a:solidFill>
            </a:endParaRPr>
          </a:p>
          <a:p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1107414" y="145621"/>
            <a:ext cx="77768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/>
              <a:t>Aula 03 - </a:t>
            </a:r>
            <a:r>
              <a:rPr lang="pt-BR" sz="2400" b="1" dirty="0"/>
              <a:t>Adicionando funcionalidades extra</a:t>
            </a:r>
          </a:p>
          <a:p>
            <a:pPr algn="ctr"/>
            <a:r>
              <a:rPr lang="pt-BR" sz="2400" b="1" dirty="0"/>
              <a:t>Módulos/Bibliotecas</a:t>
            </a:r>
            <a:endParaRPr lang="pt-BR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FD97FC-09B7-1349-8BDC-AEC9ED820A72}"/>
              </a:ext>
            </a:extLst>
          </p:cNvPr>
          <p:cNvSpPr txBox="1"/>
          <p:nvPr/>
        </p:nvSpPr>
        <p:spPr>
          <a:xfrm>
            <a:off x="107504" y="0"/>
            <a:ext cx="1008112" cy="9574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2854544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Rodapé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Prof. Airton J. S. Garcia</a:t>
            </a: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9BCA8-A2FE-4FBD-95C7-E5E20E0B91FD}" type="slidenum">
              <a:rPr lang="pt-BR" smtClean="0"/>
              <a:t>131</a:t>
            </a:fld>
            <a:endParaRPr lang="pt-BR" dirty="0"/>
          </a:p>
        </p:txBody>
      </p:sp>
      <p:sp>
        <p:nvSpPr>
          <p:cNvPr id="4" name="Espaço Reservado para Conteúdo 3"/>
          <p:cNvSpPr>
            <a:spLocks noGrp="1"/>
          </p:cNvSpPr>
          <p:nvPr>
            <p:ph idx="1"/>
          </p:nvPr>
        </p:nvSpPr>
        <p:spPr>
          <a:xfrm>
            <a:off x="323528" y="1099728"/>
            <a:ext cx="8640960" cy="3128206"/>
          </a:xfrm>
        </p:spPr>
        <p:txBody>
          <a:bodyPr>
            <a:normAutofit fontScale="85000" lnSpcReduction="20000"/>
          </a:bodyPr>
          <a:lstStyle/>
          <a:p>
            <a:r>
              <a:rPr lang="pt-BR" dirty="0"/>
              <a:t>A biblioteca </a:t>
            </a:r>
            <a:r>
              <a:rPr lang="pt-BR" dirty="0">
                <a:solidFill>
                  <a:schemeClr val="accent2"/>
                </a:solidFill>
              </a:rPr>
              <a:t>math</a:t>
            </a:r>
            <a:r>
              <a:rPr lang="pt-BR" dirty="0"/>
              <a:t>:</a:t>
            </a:r>
          </a:p>
          <a:p>
            <a:pPr lvl="1"/>
            <a:r>
              <a:rPr lang="pt-BR" dirty="0"/>
              <a:t>Funcionalidades:</a:t>
            </a:r>
          </a:p>
          <a:p>
            <a:pPr marL="457200" lvl="1" indent="0">
              <a:buNone/>
            </a:pPr>
            <a:r>
              <a:rPr lang="pt-BR" dirty="0"/>
              <a:t>	</a:t>
            </a:r>
            <a:r>
              <a:rPr lang="pt-BR" dirty="0">
                <a:solidFill>
                  <a:schemeClr val="accent2"/>
                </a:solidFill>
              </a:rPr>
              <a:t>ceil</a:t>
            </a:r>
          </a:p>
          <a:p>
            <a:pPr marL="457200" lvl="1" indent="0">
              <a:buNone/>
            </a:pPr>
            <a:r>
              <a:rPr lang="pt-BR" dirty="0"/>
              <a:t>	</a:t>
            </a:r>
            <a:r>
              <a:rPr lang="pt-BR" dirty="0">
                <a:solidFill>
                  <a:schemeClr val="accent2"/>
                </a:solidFill>
              </a:rPr>
              <a:t>floor</a:t>
            </a:r>
          </a:p>
          <a:p>
            <a:pPr marL="457200" lvl="1" indent="0">
              <a:buNone/>
            </a:pPr>
            <a:r>
              <a:rPr lang="pt-BR" dirty="0"/>
              <a:t>	</a:t>
            </a:r>
            <a:r>
              <a:rPr lang="pt-BR" dirty="0">
                <a:solidFill>
                  <a:schemeClr val="accent2"/>
                </a:solidFill>
              </a:rPr>
              <a:t>trunc</a:t>
            </a:r>
          </a:p>
          <a:p>
            <a:pPr marL="457200" lvl="1" indent="0">
              <a:buNone/>
            </a:pPr>
            <a:r>
              <a:rPr lang="pt-BR" dirty="0"/>
              <a:t>	</a:t>
            </a:r>
            <a:r>
              <a:rPr lang="pt-BR" dirty="0">
                <a:solidFill>
                  <a:schemeClr val="accent2"/>
                </a:solidFill>
              </a:rPr>
              <a:t>pow</a:t>
            </a:r>
          </a:p>
          <a:p>
            <a:pPr marL="457200" lvl="1" indent="0">
              <a:buNone/>
            </a:pPr>
            <a:r>
              <a:rPr lang="pt-BR" dirty="0"/>
              <a:t>	</a:t>
            </a:r>
            <a:r>
              <a:rPr lang="pt-BR" dirty="0">
                <a:solidFill>
                  <a:schemeClr val="accent2"/>
                </a:solidFill>
              </a:rPr>
              <a:t>sqrt</a:t>
            </a:r>
          </a:p>
          <a:p>
            <a:pPr marL="457200" lvl="1" indent="0">
              <a:buNone/>
            </a:pPr>
            <a:r>
              <a:rPr lang="pt-BR" dirty="0"/>
              <a:t>	</a:t>
            </a:r>
            <a:r>
              <a:rPr lang="pt-BR" dirty="0">
                <a:solidFill>
                  <a:schemeClr val="accent2"/>
                </a:solidFill>
              </a:rPr>
              <a:t>factorial</a:t>
            </a:r>
            <a:r>
              <a:rPr lang="pt-BR" dirty="0"/>
              <a:t> ...</a:t>
            </a:r>
          </a:p>
          <a:p>
            <a:pPr marL="457200" lvl="1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1107414" y="145621"/>
            <a:ext cx="77768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/>
              <a:t>Aula 03 - </a:t>
            </a:r>
            <a:r>
              <a:rPr lang="pt-BR" sz="2400" b="1" dirty="0"/>
              <a:t>Adicionando funcionalidades extra</a:t>
            </a:r>
          </a:p>
          <a:p>
            <a:pPr algn="ctr"/>
            <a:r>
              <a:rPr lang="pt-BR" sz="2400" b="1" dirty="0"/>
              <a:t>Módulos/Bibliotecas</a:t>
            </a:r>
            <a:endParaRPr lang="pt-BR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5E48CC-2951-7E4B-9730-604F527312D5}"/>
              </a:ext>
            </a:extLst>
          </p:cNvPr>
          <p:cNvSpPr txBox="1"/>
          <p:nvPr/>
        </p:nvSpPr>
        <p:spPr>
          <a:xfrm>
            <a:off x="107504" y="0"/>
            <a:ext cx="1008112" cy="9574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4271076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Rodapé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Prof. Airton J. S. Garcia</a:t>
            </a: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9BCA8-A2FE-4FBD-95C7-E5E20E0B91FD}" type="slidenum">
              <a:rPr lang="pt-BR" smtClean="0"/>
              <a:t>132</a:t>
            </a:fld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idx="1"/>
          </p:nvPr>
        </p:nvSpPr>
        <p:spPr>
          <a:xfrm>
            <a:off x="2051720" y="1106556"/>
            <a:ext cx="5184576" cy="1976078"/>
          </a:xfrm>
        </p:spPr>
        <p:txBody>
          <a:bodyPr>
            <a:normAutofit fontScale="92500" lnSpcReduction="20000"/>
          </a:bodyPr>
          <a:lstStyle/>
          <a:p>
            <a:r>
              <a:rPr lang="pt-BR" dirty="0">
                <a:solidFill>
                  <a:schemeClr val="accent1"/>
                </a:solidFill>
              </a:rPr>
              <a:t>Usando math</a:t>
            </a:r>
          </a:p>
          <a:p>
            <a:pPr marL="514350" indent="-514350">
              <a:buFont typeface="+mj-lt"/>
              <a:buAutoNum type="arabicPeriod"/>
            </a:pPr>
            <a:r>
              <a:rPr lang="pt-BR" dirty="0"/>
              <a:t>import math</a:t>
            </a:r>
          </a:p>
          <a:p>
            <a:pPr marL="514350" indent="-514350">
              <a:buFont typeface="+mj-lt"/>
              <a:buAutoNum type="arabicPeriod"/>
            </a:pPr>
            <a:r>
              <a:rPr lang="pt-BR" dirty="0"/>
              <a:t>from math import sqrt</a:t>
            </a:r>
          </a:p>
          <a:p>
            <a:pPr marL="514350" indent="-514350">
              <a:buFont typeface="+mj-lt"/>
              <a:buAutoNum type="arabicPeriod"/>
            </a:pPr>
            <a:r>
              <a:rPr lang="pt-BR" dirty="0"/>
              <a:t>from math import sqrt, pow</a:t>
            </a:r>
          </a:p>
        </p:txBody>
      </p:sp>
      <p:sp>
        <p:nvSpPr>
          <p:cNvPr id="5" name="CaixaDeTexto 4"/>
          <p:cNvSpPr txBox="1"/>
          <p:nvPr/>
        </p:nvSpPr>
        <p:spPr>
          <a:xfrm>
            <a:off x="1107414" y="145621"/>
            <a:ext cx="77768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/>
              <a:t>Aula 03 - </a:t>
            </a:r>
            <a:r>
              <a:rPr lang="pt-BR" sz="2400" b="1" dirty="0"/>
              <a:t>Adicionando funcionalidades extra</a:t>
            </a:r>
          </a:p>
          <a:p>
            <a:pPr algn="ctr"/>
            <a:r>
              <a:rPr lang="pt-BR" sz="2400" b="1" dirty="0"/>
              <a:t>Módulos/Bibliotecas</a:t>
            </a:r>
            <a:endParaRPr lang="pt-BR" sz="2400" dirty="0"/>
          </a:p>
        </p:txBody>
      </p:sp>
      <p:sp>
        <p:nvSpPr>
          <p:cNvPr id="6" name="CaixaDeTexto 5"/>
          <p:cNvSpPr txBox="1"/>
          <p:nvPr/>
        </p:nvSpPr>
        <p:spPr>
          <a:xfrm>
            <a:off x="467544" y="3858602"/>
            <a:ext cx="5328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Módulos/Bibliotecas em :</a:t>
            </a:r>
            <a:r>
              <a:rPr lang="pt-BR" dirty="0">
                <a:solidFill>
                  <a:srgbClr val="FF0000"/>
                </a:solidFill>
              </a:rPr>
              <a:t>https://www.python.org/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3717275"/>
            <a:ext cx="2486025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D8057C3-A1C4-5543-89D3-6FD41B4DA74B}"/>
              </a:ext>
            </a:extLst>
          </p:cNvPr>
          <p:cNvSpPr txBox="1"/>
          <p:nvPr/>
        </p:nvSpPr>
        <p:spPr>
          <a:xfrm>
            <a:off x="107504" y="0"/>
            <a:ext cx="1008112" cy="9574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3828940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Rodapé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Prof. Airton J. S. Garcia</a:t>
            </a: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9BCA8-A2FE-4FBD-95C7-E5E20E0B91FD}" type="slidenum">
              <a:rPr lang="pt-BR" smtClean="0"/>
              <a:t>133</a:t>
            </a:fld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idx="1"/>
          </p:nvPr>
        </p:nvSpPr>
        <p:spPr>
          <a:xfrm>
            <a:off x="323528" y="1099728"/>
            <a:ext cx="8640960" cy="3128206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pt-BR" sz="2000" dirty="0"/>
              <a:t>Faça um programa que receba um número decimal e mostre somente a parte inteira. 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000" dirty="0"/>
              <a:t>Leia o cateto oposto e o cateto adjacente de um triângulo retângulo e mostre o comprimento da hipotenusa.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000" dirty="0"/>
              <a:t>Faça um programa que leia um ângulo qualquer e mostre o valor do seno, cosseno e tangente </a:t>
            </a:r>
            <a:r>
              <a:rPr lang="pt-BR" sz="2000"/>
              <a:t>deste ângulo.</a:t>
            </a:r>
          </a:p>
          <a:p>
            <a:pPr marL="457200" indent="-457200">
              <a:buFont typeface="+mj-lt"/>
              <a:buAutoNum type="arabicPeriod"/>
            </a:pPr>
            <a:endParaRPr lang="pt-BR" sz="2000" dirty="0"/>
          </a:p>
          <a:p>
            <a:pPr marL="457200" indent="-457200">
              <a:buFont typeface="+mj-lt"/>
              <a:buAutoNum type="arabicPeriod"/>
            </a:pPr>
            <a:endParaRPr lang="pt-BR" sz="2000" dirty="0"/>
          </a:p>
          <a:p>
            <a:pPr marL="457200" indent="-457200">
              <a:buFont typeface="+mj-lt"/>
              <a:buAutoNum type="arabicPeriod"/>
            </a:pPr>
            <a:endParaRPr lang="pt-BR" sz="2000" dirty="0"/>
          </a:p>
          <a:p>
            <a:pPr marL="0" indent="0">
              <a:buNone/>
            </a:pPr>
            <a:endParaRPr lang="pt-BR" sz="2000" dirty="0"/>
          </a:p>
          <a:p>
            <a:pPr marL="0" indent="0">
              <a:buNone/>
            </a:pPr>
            <a:endParaRPr lang="pt-BR" sz="2000" dirty="0"/>
          </a:p>
          <a:p>
            <a:pPr marL="457200" indent="-457200">
              <a:buFont typeface="+mj-lt"/>
              <a:buAutoNum type="arabicPeriod"/>
            </a:pPr>
            <a:endParaRPr lang="pt-BR" sz="2000" dirty="0"/>
          </a:p>
          <a:p>
            <a:pPr marL="457200" indent="-457200">
              <a:buFont typeface="+mj-lt"/>
              <a:buAutoNum type="arabicPeriod"/>
            </a:pPr>
            <a:endParaRPr lang="pt-BR" sz="2000" dirty="0"/>
          </a:p>
        </p:txBody>
      </p:sp>
      <p:sp>
        <p:nvSpPr>
          <p:cNvPr id="5" name="CaixaDeTexto 4"/>
          <p:cNvSpPr txBox="1"/>
          <p:nvPr/>
        </p:nvSpPr>
        <p:spPr>
          <a:xfrm>
            <a:off x="1107414" y="145621"/>
            <a:ext cx="77768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/>
              <a:t>Aula 03 - </a:t>
            </a:r>
            <a:r>
              <a:rPr lang="pt-BR" sz="2400" b="1" dirty="0"/>
              <a:t>Adicionando funcionalidades extra</a:t>
            </a:r>
          </a:p>
          <a:p>
            <a:pPr algn="ctr"/>
            <a:r>
              <a:rPr lang="pt-BR" sz="2400" b="1" dirty="0"/>
              <a:t>Módulos/Bibliotecas - Práticas</a:t>
            </a:r>
            <a:endParaRPr lang="pt-BR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FCDFA7-52F4-6B4B-87ED-2D9B32602AE0}"/>
              </a:ext>
            </a:extLst>
          </p:cNvPr>
          <p:cNvSpPr txBox="1"/>
          <p:nvPr/>
        </p:nvSpPr>
        <p:spPr>
          <a:xfrm>
            <a:off x="107504" y="0"/>
            <a:ext cx="1008112" cy="9574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2572114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>
            <a:spLocks noGrp="1"/>
          </p:cNvSpPr>
          <p:nvPr>
            <p:ph type="ctrTitle"/>
          </p:nvPr>
        </p:nvSpPr>
        <p:spPr>
          <a:xfrm>
            <a:off x="1619672" y="267494"/>
            <a:ext cx="4824536" cy="1750591"/>
          </a:xfrm>
        </p:spPr>
        <p:txBody>
          <a:bodyPr>
            <a:normAutofit/>
          </a:bodyPr>
          <a:lstStyle/>
          <a:p>
            <a:r>
              <a:rPr lang="pt-BR" b="1" dirty="0">
                <a:solidFill>
                  <a:schemeClr val="bg1"/>
                </a:solidFill>
              </a:rPr>
              <a:t>Python</a:t>
            </a:r>
            <a:br>
              <a:rPr lang="pt-BR" b="1" dirty="0">
                <a:solidFill>
                  <a:schemeClr val="bg1"/>
                </a:solidFill>
              </a:rPr>
            </a:br>
            <a:r>
              <a:rPr lang="pt-BR" b="1" dirty="0">
                <a:solidFill>
                  <a:schemeClr val="bg1"/>
                </a:solidFill>
              </a:rPr>
              <a:t>Aula [  ]</a:t>
            </a:r>
          </a:p>
        </p:txBody>
      </p:sp>
      <p:sp>
        <p:nvSpPr>
          <p:cNvPr id="3" name="Retângulo 2"/>
          <p:cNvSpPr/>
          <p:nvPr/>
        </p:nvSpPr>
        <p:spPr>
          <a:xfrm>
            <a:off x="323528" y="2017752"/>
            <a:ext cx="590465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b="1"/>
              <a:t>Manipulando Strings</a:t>
            </a:r>
            <a:endParaRPr lang="pt-BR" sz="24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F530ED-F93D-354B-BA26-F51F1EF460EB}"/>
              </a:ext>
            </a:extLst>
          </p:cNvPr>
          <p:cNvSpPr txBox="1"/>
          <p:nvPr/>
        </p:nvSpPr>
        <p:spPr>
          <a:xfrm>
            <a:off x="7290396" y="3637432"/>
            <a:ext cx="1475977" cy="127433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5671521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Rodapé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Prof. Airton J. S. Garcia</a:t>
            </a: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9BCA8-A2FE-4FBD-95C7-E5E20E0B91FD}" type="slidenum">
              <a:rPr lang="pt-BR" smtClean="0"/>
              <a:t>135</a:t>
            </a:fld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idx="1"/>
          </p:nvPr>
        </p:nvSpPr>
        <p:spPr>
          <a:xfrm>
            <a:off x="1763688" y="1419622"/>
            <a:ext cx="6094335" cy="2304256"/>
          </a:xfrm>
        </p:spPr>
        <p:txBody>
          <a:bodyPr/>
          <a:lstStyle/>
          <a:p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3729598" y="411509"/>
            <a:ext cx="14835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/>
              <a:t>Práticas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D2E2CF-0414-A946-91B3-18DB6D615022}"/>
              </a:ext>
            </a:extLst>
          </p:cNvPr>
          <p:cNvSpPr txBox="1"/>
          <p:nvPr/>
        </p:nvSpPr>
        <p:spPr>
          <a:xfrm>
            <a:off x="107504" y="0"/>
            <a:ext cx="1008112" cy="9574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194158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Rodapé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Prof. Airton J. S. Garcia</a:t>
            </a: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9BCA8-A2FE-4FBD-95C7-E5E20E0B91FD}" type="slidenum">
              <a:rPr lang="pt-BR" smtClean="0"/>
              <a:t>136</a:t>
            </a:fld>
            <a:endParaRPr lang="pt-BR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4F085E-F47D-BB4F-B286-C249C2C48CD5}"/>
              </a:ext>
            </a:extLst>
          </p:cNvPr>
          <p:cNvSpPr txBox="1"/>
          <p:nvPr/>
        </p:nvSpPr>
        <p:spPr>
          <a:xfrm>
            <a:off x="3823050" y="2927562"/>
            <a:ext cx="1785933" cy="154195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28322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Rodapé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Prof. Airton J. S. Garcia</a:t>
            </a: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9BCA8-A2FE-4FBD-95C7-E5E20E0B91FD}" type="slidenum">
              <a:rPr lang="pt-BR" smtClean="0"/>
              <a:t>14</a:t>
            </a:fld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idx="1"/>
          </p:nvPr>
        </p:nvSpPr>
        <p:spPr>
          <a:xfrm>
            <a:off x="539552" y="996285"/>
            <a:ext cx="8280920" cy="3519681"/>
          </a:xfrm>
        </p:spPr>
        <p:txBody>
          <a:bodyPr>
            <a:normAutofit lnSpcReduction="10000"/>
          </a:bodyPr>
          <a:lstStyle/>
          <a:p>
            <a:r>
              <a:rPr lang="pt-BR" dirty="0"/>
              <a:t>Numéricos</a:t>
            </a:r>
          </a:p>
          <a:p>
            <a:pPr lvl="1"/>
            <a:r>
              <a:rPr lang="pt-BR" dirty="0"/>
              <a:t>Inteiros  - (1, 2, 3, 10, 20, 30, 100, 200, 300)</a:t>
            </a:r>
          </a:p>
          <a:p>
            <a:pPr lvl="1"/>
            <a:r>
              <a:rPr lang="pt-BR" dirty="0"/>
              <a:t>Decimais - (possui casas decimais, separados por ponto, 1.2, 1.3, 2.1, 2.2, 3.2,3.4)</a:t>
            </a:r>
          </a:p>
          <a:p>
            <a:r>
              <a:rPr lang="pt-BR" dirty="0"/>
              <a:t>Strings – Alfanuméricos</a:t>
            </a:r>
          </a:p>
          <a:p>
            <a:pPr lvl="1"/>
            <a:r>
              <a:rPr lang="pt-BR" dirty="0"/>
              <a:t>Sempre entre aspas, simples ou duplas</a:t>
            </a:r>
          </a:p>
          <a:p>
            <a:pPr marL="457200" lvl="1" indent="0">
              <a:buNone/>
            </a:pPr>
            <a:r>
              <a:rPr lang="pt-BR" dirty="0"/>
              <a:t>‘mané’, “Maria”, ‘rua </a:t>
            </a:r>
            <a:r>
              <a:rPr lang="pt-BR" dirty="0" err="1"/>
              <a:t>bahia</a:t>
            </a:r>
            <a:r>
              <a:rPr lang="pt-BR" dirty="0"/>
              <a:t>’, “123”, “#@!”</a:t>
            </a:r>
          </a:p>
        </p:txBody>
      </p:sp>
      <p:sp>
        <p:nvSpPr>
          <p:cNvPr id="5" name="CaixaDeTexto 4"/>
          <p:cNvSpPr txBox="1"/>
          <p:nvPr/>
        </p:nvSpPr>
        <p:spPr>
          <a:xfrm>
            <a:off x="2934953" y="195486"/>
            <a:ext cx="27222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/>
              <a:t>Tipos de Dados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140C5F-7DEA-DD41-A0D5-CF623DACEF1A}"/>
              </a:ext>
            </a:extLst>
          </p:cNvPr>
          <p:cNvSpPr txBox="1"/>
          <p:nvPr/>
        </p:nvSpPr>
        <p:spPr>
          <a:xfrm>
            <a:off x="107504" y="0"/>
            <a:ext cx="1008112" cy="9574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89685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Rodapé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Prof. Airton J. S. Garcia</a:t>
            </a: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9BCA8-A2FE-4FBD-95C7-E5E20E0B91FD}" type="slidenum">
              <a:rPr lang="pt-BR" smtClean="0"/>
              <a:t>15</a:t>
            </a:fld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idx="1"/>
          </p:nvPr>
        </p:nvSpPr>
        <p:spPr>
          <a:xfrm>
            <a:off x="539552" y="915566"/>
            <a:ext cx="8280920" cy="3888431"/>
          </a:xfrm>
        </p:spPr>
        <p:txBody>
          <a:bodyPr/>
          <a:lstStyle/>
          <a:p>
            <a:r>
              <a:rPr lang="pt-BR" dirty="0"/>
              <a:t>É a maneira de se alocar espaço em memória.</a:t>
            </a:r>
          </a:p>
          <a:p>
            <a:r>
              <a:rPr lang="pt-BR" dirty="0"/>
              <a:t>Onde se guarda variáveis com seus valores.</a:t>
            </a:r>
          </a:p>
          <a:p>
            <a:r>
              <a:rPr lang="pt-BR" dirty="0"/>
              <a:t>Como criar uma variável?</a:t>
            </a:r>
          </a:p>
          <a:p>
            <a:pPr lvl="1"/>
            <a:r>
              <a:rPr lang="pt-BR" dirty="0"/>
              <a:t>Basta atribuir um dado (valor) a esta variável.</a:t>
            </a:r>
          </a:p>
          <a:p>
            <a:r>
              <a:rPr lang="pt-BR" dirty="0"/>
              <a:t>Como Atribuir um valor a uma variável?</a:t>
            </a:r>
          </a:p>
          <a:p>
            <a:pPr lvl="1"/>
            <a:r>
              <a:rPr lang="pt-BR" dirty="0"/>
              <a:t>Dar um nome a esta variável;</a:t>
            </a:r>
          </a:p>
          <a:p>
            <a:pPr lvl="1"/>
            <a:r>
              <a:rPr lang="pt-BR" dirty="0"/>
              <a:t>Atribuir (</a:t>
            </a:r>
            <a:r>
              <a:rPr lang="pt-BR" dirty="0">
                <a:solidFill>
                  <a:srgbClr val="FF0000"/>
                </a:solidFill>
              </a:rPr>
              <a:t>=</a:t>
            </a:r>
            <a:r>
              <a:rPr lang="pt-BR" dirty="0"/>
              <a:t>) um valor, numérico ou string;</a:t>
            </a:r>
          </a:p>
          <a:p>
            <a:pPr lvl="1"/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3419872" y="119927"/>
            <a:ext cx="16594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/>
              <a:t>Variáveis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5A959A-425A-3347-B4A7-B2DC1CDDA5FB}"/>
              </a:ext>
            </a:extLst>
          </p:cNvPr>
          <p:cNvSpPr txBox="1"/>
          <p:nvPr/>
        </p:nvSpPr>
        <p:spPr>
          <a:xfrm>
            <a:off x="107504" y="0"/>
            <a:ext cx="1008112" cy="9574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83746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Rodapé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Prof. Airton J. S. Garcia</a:t>
            </a: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9BCA8-A2FE-4FBD-95C7-E5E20E0B91FD}" type="slidenum">
              <a:rPr lang="pt-BR" smtClean="0"/>
              <a:t>16</a:t>
            </a:fld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idx="1"/>
          </p:nvPr>
        </p:nvSpPr>
        <p:spPr>
          <a:xfrm>
            <a:off x="539552" y="915566"/>
            <a:ext cx="8280920" cy="3888431"/>
          </a:xfrm>
        </p:spPr>
        <p:txBody>
          <a:bodyPr>
            <a:normAutofit/>
          </a:bodyPr>
          <a:lstStyle/>
          <a:p>
            <a:r>
              <a:rPr lang="en-US" sz="2000" dirty="0"/>
              <a:t>Variáveis ​​</a:t>
            </a:r>
            <a:r>
              <a:rPr lang="en-US" sz="2000" dirty="0" err="1"/>
              <a:t>são</a:t>
            </a:r>
            <a:r>
              <a:rPr lang="en-US" sz="2000" dirty="0"/>
              <a:t> </a:t>
            </a:r>
            <a:r>
              <a:rPr lang="en-US" sz="2000" dirty="0" err="1"/>
              <a:t>contêineres</a:t>
            </a:r>
            <a:r>
              <a:rPr lang="en-US" sz="2000" dirty="0"/>
              <a:t> para </a:t>
            </a:r>
            <a:r>
              <a:rPr lang="en-US" sz="2000" dirty="0" err="1"/>
              <a:t>armazenar</a:t>
            </a:r>
            <a:r>
              <a:rPr lang="en-US" sz="2000" dirty="0"/>
              <a:t> </a:t>
            </a:r>
            <a:r>
              <a:rPr lang="en-US" sz="2000" dirty="0" err="1"/>
              <a:t>valores</a:t>
            </a:r>
            <a:r>
              <a:rPr lang="en-US" sz="2000" dirty="0"/>
              <a:t> de dados.</a:t>
            </a:r>
          </a:p>
          <a:p>
            <a:r>
              <a:rPr lang="en-US" sz="2000" dirty="0" err="1"/>
              <a:t>Diferente</a:t>
            </a:r>
            <a:r>
              <a:rPr lang="en-US" sz="2000" dirty="0"/>
              <a:t> de </a:t>
            </a:r>
            <a:r>
              <a:rPr lang="en-US" sz="2000" dirty="0" err="1"/>
              <a:t>outras</a:t>
            </a:r>
            <a:r>
              <a:rPr lang="en-US" sz="2000" dirty="0"/>
              <a:t> </a:t>
            </a:r>
            <a:r>
              <a:rPr lang="en-US" sz="2000" dirty="0" err="1"/>
              <a:t>linguagens</a:t>
            </a:r>
            <a:r>
              <a:rPr lang="en-US" sz="2000" dirty="0"/>
              <a:t> de </a:t>
            </a:r>
            <a:r>
              <a:rPr lang="en-US" sz="2000" dirty="0" err="1"/>
              <a:t>programação</a:t>
            </a:r>
            <a:r>
              <a:rPr lang="en-US" sz="2000" dirty="0"/>
              <a:t>, o Python </a:t>
            </a:r>
            <a:r>
              <a:rPr lang="en-US" sz="2000" dirty="0" err="1"/>
              <a:t>não</a:t>
            </a:r>
            <a:r>
              <a:rPr lang="en-US" sz="2000" dirty="0"/>
              <a:t> </a:t>
            </a:r>
            <a:r>
              <a:rPr lang="en-US" sz="2000" dirty="0" err="1"/>
              <a:t>tem</a:t>
            </a:r>
            <a:r>
              <a:rPr lang="en-US" sz="2000" dirty="0"/>
              <a:t> </a:t>
            </a:r>
            <a:r>
              <a:rPr lang="en-US" sz="2000" dirty="0" err="1"/>
              <a:t>comando</a:t>
            </a:r>
            <a:r>
              <a:rPr lang="en-US" sz="2000" dirty="0"/>
              <a:t> para </a:t>
            </a:r>
            <a:r>
              <a:rPr lang="en-US" sz="2000" dirty="0" err="1"/>
              <a:t>declarar</a:t>
            </a:r>
            <a:r>
              <a:rPr lang="en-US" sz="2000" dirty="0"/>
              <a:t> </a:t>
            </a:r>
            <a:r>
              <a:rPr lang="en-US" sz="2000" dirty="0" err="1"/>
              <a:t>uma</a:t>
            </a:r>
            <a:r>
              <a:rPr lang="en-US" sz="2000" dirty="0"/>
              <a:t> </a:t>
            </a:r>
            <a:r>
              <a:rPr lang="en-US" sz="2000" dirty="0" err="1"/>
              <a:t>variável</a:t>
            </a:r>
            <a:r>
              <a:rPr lang="en-US" sz="2000" dirty="0"/>
              <a:t>.</a:t>
            </a:r>
          </a:p>
          <a:p>
            <a:r>
              <a:rPr lang="en-US" sz="2000" dirty="0"/>
              <a:t>Uma </a:t>
            </a:r>
            <a:r>
              <a:rPr lang="en-US" sz="2000" dirty="0" err="1"/>
              <a:t>variável</a:t>
            </a:r>
            <a:r>
              <a:rPr lang="en-US" sz="2000" dirty="0"/>
              <a:t> </a:t>
            </a:r>
            <a:r>
              <a:rPr lang="en-US" sz="2000" dirty="0" err="1"/>
              <a:t>é</a:t>
            </a:r>
            <a:r>
              <a:rPr lang="en-US" sz="2000" dirty="0"/>
              <a:t> </a:t>
            </a:r>
            <a:r>
              <a:rPr lang="en-US" sz="2000" dirty="0" err="1"/>
              <a:t>criada</a:t>
            </a:r>
            <a:r>
              <a:rPr lang="en-US" sz="2000" dirty="0"/>
              <a:t> no </a:t>
            </a:r>
            <a:r>
              <a:rPr lang="en-US" sz="2000" dirty="0" err="1"/>
              <a:t>momento</a:t>
            </a:r>
            <a:r>
              <a:rPr lang="en-US" sz="2000" dirty="0"/>
              <a:t> em que </a:t>
            </a:r>
            <a:r>
              <a:rPr lang="en-US" sz="2000" dirty="0" err="1"/>
              <a:t>você</a:t>
            </a:r>
            <a:r>
              <a:rPr lang="en-US" sz="2000" dirty="0"/>
              <a:t> </a:t>
            </a:r>
            <a:r>
              <a:rPr lang="en-US" sz="2000" dirty="0" err="1"/>
              <a:t>atribui</a:t>
            </a:r>
            <a:r>
              <a:rPr lang="en-US" sz="2000" dirty="0"/>
              <a:t> um valor a </a:t>
            </a:r>
            <a:r>
              <a:rPr lang="en-US" sz="2000" dirty="0" err="1"/>
              <a:t>ela</a:t>
            </a:r>
            <a:r>
              <a:rPr lang="en-US" sz="2000" dirty="0"/>
              <a:t>.</a:t>
            </a:r>
          </a:p>
          <a:p>
            <a:pPr marL="457200" lvl="1" indent="0">
              <a:buNone/>
            </a:pPr>
            <a:endParaRPr lang="pt-BR" sz="1800" dirty="0"/>
          </a:p>
        </p:txBody>
      </p:sp>
      <p:sp>
        <p:nvSpPr>
          <p:cNvPr id="5" name="CaixaDeTexto 4"/>
          <p:cNvSpPr txBox="1"/>
          <p:nvPr/>
        </p:nvSpPr>
        <p:spPr>
          <a:xfrm>
            <a:off x="3419872" y="119927"/>
            <a:ext cx="30259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00000"/>
                </a:solidFill>
                <a:latin typeface="Segoe UI"/>
              </a:rPr>
              <a:t>Criando variáveis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D5EF5C-8FB7-F742-970D-5C7A84B8E5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528" y="2457717"/>
            <a:ext cx="8280920" cy="23462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90DEDCB-A5A2-8B4E-A77E-D63683C4BB86}"/>
              </a:ext>
            </a:extLst>
          </p:cNvPr>
          <p:cNvSpPr txBox="1"/>
          <p:nvPr/>
        </p:nvSpPr>
        <p:spPr>
          <a:xfrm>
            <a:off x="107504" y="0"/>
            <a:ext cx="1008112" cy="9574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62181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Rodapé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Prof. Airton J. S. Garcia</a:t>
            </a: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9BCA8-A2FE-4FBD-95C7-E5E20E0B91FD}" type="slidenum">
              <a:rPr lang="pt-BR" smtClean="0"/>
              <a:t>17</a:t>
            </a:fld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idx="1"/>
          </p:nvPr>
        </p:nvSpPr>
        <p:spPr>
          <a:xfrm>
            <a:off x="539552" y="915566"/>
            <a:ext cx="8280920" cy="3888431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pt-BR" sz="2000" dirty="0"/>
              <a:t>As variáveis ​​não precisam ser declaradas com nenhum tipo específico e podem até mudar de tipo após serem definidas</a:t>
            </a:r>
            <a:r>
              <a:rPr lang="pt-BR" sz="1800" dirty="0"/>
              <a:t>.</a:t>
            </a:r>
          </a:p>
          <a:p>
            <a:pPr marL="457200" lvl="1" indent="0">
              <a:buNone/>
            </a:pPr>
            <a:endParaRPr lang="pt-BR" sz="1800" dirty="0"/>
          </a:p>
          <a:p>
            <a:pPr marL="457200" lvl="1" indent="0">
              <a:buNone/>
            </a:pPr>
            <a:endParaRPr lang="pt-BR" sz="1800" dirty="0"/>
          </a:p>
        </p:txBody>
      </p:sp>
      <p:sp>
        <p:nvSpPr>
          <p:cNvPr id="5" name="CaixaDeTexto 4"/>
          <p:cNvSpPr txBox="1"/>
          <p:nvPr/>
        </p:nvSpPr>
        <p:spPr>
          <a:xfrm>
            <a:off x="3419872" y="119927"/>
            <a:ext cx="30259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00000"/>
                </a:solidFill>
                <a:latin typeface="Segoe UI"/>
              </a:rPr>
              <a:t>Criando variáveis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20F740C-167D-7B49-A3EB-F6A2995A4D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540" y="1894473"/>
            <a:ext cx="8280920" cy="219717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9EFA0D1-E65D-C145-AB41-B5CF8E8EBF6E}"/>
              </a:ext>
            </a:extLst>
          </p:cNvPr>
          <p:cNvSpPr txBox="1"/>
          <p:nvPr/>
        </p:nvSpPr>
        <p:spPr>
          <a:xfrm>
            <a:off x="107504" y="0"/>
            <a:ext cx="1008112" cy="9574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3192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Rodapé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Prof. Airton J. S. Garcia</a:t>
            </a: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9BCA8-A2FE-4FBD-95C7-E5E20E0B91FD}" type="slidenum">
              <a:rPr lang="pt-BR" smtClean="0"/>
              <a:t>18</a:t>
            </a:fld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idx="1"/>
          </p:nvPr>
        </p:nvSpPr>
        <p:spPr>
          <a:xfrm>
            <a:off x="539552" y="627535"/>
            <a:ext cx="8280920" cy="3526399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sz="2000" dirty="0"/>
              <a:t>Uma </a:t>
            </a:r>
            <a:r>
              <a:rPr lang="en-US" sz="2000" dirty="0" err="1"/>
              <a:t>variável</a:t>
            </a:r>
            <a:r>
              <a:rPr lang="en-US" sz="2000" dirty="0"/>
              <a:t> </a:t>
            </a:r>
            <a:r>
              <a:rPr lang="en-US" sz="2000" dirty="0" err="1"/>
              <a:t>pode</a:t>
            </a:r>
            <a:r>
              <a:rPr lang="en-US" sz="2000" dirty="0"/>
              <a:t> </a:t>
            </a:r>
            <a:r>
              <a:rPr lang="en-US" sz="2000" dirty="0" err="1"/>
              <a:t>ter</a:t>
            </a:r>
            <a:r>
              <a:rPr lang="en-US" sz="2000" dirty="0"/>
              <a:t> um </a:t>
            </a:r>
            <a:r>
              <a:rPr lang="en-US" sz="2000" dirty="0" err="1"/>
              <a:t>nome</a:t>
            </a:r>
            <a:r>
              <a:rPr lang="en-US" sz="2000" dirty="0"/>
              <a:t> </a:t>
            </a:r>
            <a:r>
              <a:rPr lang="en-US" sz="2000" dirty="0" err="1"/>
              <a:t>abreviado</a:t>
            </a:r>
            <a:r>
              <a:rPr lang="en-US" sz="2000" dirty="0"/>
              <a:t> (</a:t>
            </a:r>
            <a:r>
              <a:rPr lang="en-US" sz="2000" dirty="0" err="1"/>
              <a:t>como</a:t>
            </a:r>
            <a:r>
              <a:rPr lang="en-US" sz="2000" dirty="0"/>
              <a:t> x e y) </a:t>
            </a:r>
            <a:r>
              <a:rPr lang="en-US" sz="2000" dirty="0" err="1"/>
              <a:t>ou</a:t>
            </a:r>
            <a:r>
              <a:rPr lang="en-US" sz="2000" dirty="0"/>
              <a:t> </a:t>
            </a:r>
          </a:p>
          <a:p>
            <a:pPr marL="457200" lvl="1" indent="0">
              <a:buNone/>
            </a:pPr>
            <a:r>
              <a:rPr lang="en-US" sz="2000" dirty="0"/>
              <a:t>um </a:t>
            </a:r>
            <a:r>
              <a:rPr lang="en-US" sz="2000" dirty="0" err="1"/>
              <a:t>nome</a:t>
            </a:r>
            <a:r>
              <a:rPr lang="en-US" sz="2000" dirty="0"/>
              <a:t> </a:t>
            </a:r>
            <a:r>
              <a:rPr lang="en-US" sz="2000" dirty="0" err="1"/>
              <a:t>mais</a:t>
            </a:r>
            <a:r>
              <a:rPr lang="en-US" sz="2000" dirty="0"/>
              <a:t> </a:t>
            </a:r>
            <a:r>
              <a:rPr lang="en-US" sz="2000" dirty="0" err="1"/>
              <a:t>descritivo</a:t>
            </a:r>
            <a:r>
              <a:rPr lang="en-US" sz="2000" dirty="0"/>
              <a:t> (</a:t>
            </a:r>
            <a:r>
              <a:rPr lang="en-US" sz="2000" dirty="0" err="1"/>
              <a:t>idade</a:t>
            </a:r>
            <a:r>
              <a:rPr lang="en-US" sz="2000" dirty="0"/>
              <a:t>, </a:t>
            </a:r>
            <a:r>
              <a:rPr lang="en-US" sz="2000" dirty="0" err="1"/>
              <a:t>carname</a:t>
            </a:r>
            <a:r>
              <a:rPr lang="en-US" sz="2000" dirty="0"/>
              <a:t>, </a:t>
            </a:r>
            <a:r>
              <a:rPr lang="en-US" sz="2000" dirty="0" err="1"/>
              <a:t>volume_total</a:t>
            </a:r>
            <a:r>
              <a:rPr lang="en-US" sz="2000" dirty="0"/>
              <a:t>). </a:t>
            </a:r>
          </a:p>
          <a:p>
            <a:pPr marL="457200" lvl="1" indent="0">
              <a:buNone/>
            </a:pPr>
            <a:r>
              <a:rPr lang="en-US" sz="2000" dirty="0" err="1"/>
              <a:t>Regras</a:t>
            </a:r>
            <a:r>
              <a:rPr lang="en-US" sz="2000" dirty="0"/>
              <a:t> para variáveis ​​Python: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/>
              <a:t>Um </a:t>
            </a:r>
            <a:r>
              <a:rPr lang="en-US" sz="2000" dirty="0" err="1"/>
              <a:t>nome</a:t>
            </a:r>
            <a:r>
              <a:rPr lang="en-US" sz="2000" dirty="0"/>
              <a:t> de </a:t>
            </a:r>
            <a:r>
              <a:rPr lang="en-US" sz="2000" dirty="0" err="1"/>
              <a:t>variável</a:t>
            </a:r>
            <a:r>
              <a:rPr lang="en-US" sz="2000" dirty="0"/>
              <a:t> </a:t>
            </a:r>
            <a:r>
              <a:rPr lang="en-US" sz="2000" dirty="0" err="1"/>
              <a:t>deve</a:t>
            </a:r>
            <a:r>
              <a:rPr lang="en-US" sz="2000" dirty="0"/>
              <a:t> </a:t>
            </a:r>
            <a:r>
              <a:rPr lang="en-US" sz="2000" dirty="0" err="1"/>
              <a:t>começar</a:t>
            </a:r>
            <a:r>
              <a:rPr lang="en-US" sz="2000" dirty="0"/>
              <a:t> com </a:t>
            </a:r>
            <a:r>
              <a:rPr lang="en-US" sz="2000" dirty="0" err="1"/>
              <a:t>uma</a:t>
            </a:r>
            <a:r>
              <a:rPr lang="en-US" sz="2000" dirty="0"/>
              <a:t> </a:t>
            </a:r>
            <a:r>
              <a:rPr lang="en-US" sz="2000" dirty="0" err="1"/>
              <a:t>letra</a:t>
            </a:r>
            <a:r>
              <a:rPr lang="en-US" sz="2000" dirty="0"/>
              <a:t> </a:t>
            </a:r>
            <a:r>
              <a:rPr lang="en-US" sz="2000" dirty="0" err="1"/>
              <a:t>ou</a:t>
            </a:r>
            <a:r>
              <a:rPr lang="en-US" sz="2000" dirty="0"/>
              <a:t> o </a:t>
            </a:r>
            <a:r>
              <a:rPr lang="en-US" sz="2000" dirty="0" err="1"/>
              <a:t>caractere</a:t>
            </a:r>
            <a:r>
              <a:rPr lang="en-US" sz="2000" dirty="0"/>
              <a:t> </a:t>
            </a:r>
            <a:r>
              <a:rPr lang="en-US" sz="2000" dirty="0" err="1"/>
              <a:t>sublinhado</a:t>
            </a:r>
            <a:r>
              <a:rPr lang="en-US" sz="2000" dirty="0"/>
              <a:t>;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/>
              <a:t>Um </a:t>
            </a:r>
            <a:r>
              <a:rPr lang="en-US" sz="2000" dirty="0" err="1"/>
              <a:t>nome</a:t>
            </a:r>
            <a:r>
              <a:rPr lang="en-US" sz="2000" dirty="0"/>
              <a:t> de </a:t>
            </a:r>
            <a:r>
              <a:rPr lang="en-US" sz="2000" dirty="0" err="1"/>
              <a:t>variável</a:t>
            </a:r>
            <a:r>
              <a:rPr lang="en-US" sz="2000" dirty="0"/>
              <a:t> </a:t>
            </a:r>
            <a:r>
              <a:rPr lang="en-US" sz="2000" dirty="0" err="1"/>
              <a:t>não</a:t>
            </a:r>
            <a:r>
              <a:rPr lang="en-US" sz="2000" dirty="0"/>
              <a:t> </a:t>
            </a:r>
            <a:r>
              <a:rPr lang="en-US" sz="2000" dirty="0" err="1"/>
              <a:t>pode</a:t>
            </a:r>
            <a:r>
              <a:rPr lang="en-US" sz="2000" dirty="0"/>
              <a:t> </a:t>
            </a:r>
            <a:r>
              <a:rPr lang="en-US" sz="2000" dirty="0" err="1"/>
              <a:t>começar</a:t>
            </a:r>
            <a:r>
              <a:rPr lang="en-US" sz="2000" dirty="0"/>
              <a:t> com um </a:t>
            </a:r>
            <a:r>
              <a:rPr lang="en-US" sz="2000" dirty="0" err="1"/>
              <a:t>número</a:t>
            </a:r>
            <a:r>
              <a:rPr lang="en-US" sz="2000" dirty="0"/>
              <a:t>;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/>
              <a:t>Um </a:t>
            </a:r>
            <a:r>
              <a:rPr lang="en-US" sz="2000" dirty="0" err="1"/>
              <a:t>nome</a:t>
            </a:r>
            <a:r>
              <a:rPr lang="en-US" sz="2000" dirty="0"/>
              <a:t> de </a:t>
            </a:r>
            <a:r>
              <a:rPr lang="en-US" sz="2000" dirty="0" err="1"/>
              <a:t>variável</a:t>
            </a:r>
            <a:r>
              <a:rPr lang="en-US" sz="2000" dirty="0"/>
              <a:t> </a:t>
            </a:r>
            <a:r>
              <a:rPr lang="en-US" sz="2000" dirty="0" err="1"/>
              <a:t>pode</a:t>
            </a:r>
            <a:r>
              <a:rPr lang="en-US" sz="2000" dirty="0"/>
              <a:t> </a:t>
            </a:r>
            <a:r>
              <a:rPr lang="en-US" sz="2000" dirty="0" err="1"/>
              <a:t>conter</a:t>
            </a:r>
            <a:r>
              <a:rPr lang="en-US" sz="2000" dirty="0"/>
              <a:t> </a:t>
            </a:r>
            <a:r>
              <a:rPr lang="en-US" sz="2000" dirty="0" err="1"/>
              <a:t>apenas</a:t>
            </a:r>
            <a:r>
              <a:rPr lang="en-US" sz="2000" dirty="0"/>
              <a:t> </a:t>
            </a:r>
            <a:r>
              <a:rPr lang="en-US" sz="2000" dirty="0" err="1"/>
              <a:t>caracteres</a:t>
            </a:r>
            <a:r>
              <a:rPr lang="en-US" sz="2000" dirty="0"/>
              <a:t> </a:t>
            </a:r>
            <a:r>
              <a:rPr lang="en-US" sz="2000" dirty="0" err="1"/>
              <a:t>alfanuméricos</a:t>
            </a:r>
            <a:r>
              <a:rPr lang="en-US" sz="2000" dirty="0"/>
              <a:t> e </a:t>
            </a:r>
            <a:r>
              <a:rPr lang="en-US" sz="2000" dirty="0" err="1"/>
              <a:t>sublinhados</a:t>
            </a:r>
            <a:r>
              <a:rPr lang="en-US" sz="2000" dirty="0"/>
              <a:t> (Az, 0-9 e _)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 err="1"/>
              <a:t>Os</a:t>
            </a:r>
            <a:r>
              <a:rPr lang="en-US" sz="2000" dirty="0"/>
              <a:t> </a:t>
            </a:r>
            <a:r>
              <a:rPr lang="en-US" sz="2000" dirty="0" err="1"/>
              <a:t>nomes</a:t>
            </a:r>
            <a:r>
              <a:rPr lang="en-US" sz="2000" dirty="0"/>
              <a:t> das variáveis ​​</a:t>
            </a:r>
            <a:r>
              <a:rPr lang="en-US" sz="2000" dirty="0" err="1"/>
              <a:t>diferenciam</a:t>
            </a:r>
            <a:r>
              <a:rPr lang="en-US" sz="2000" dirty="0"/>
              <a:t> </a:t>
            </a:r>
            <a:r>
              <a:rPr lang="en-US" sz="2000" dirty="0" err="1"/>
              <a:t>maiúsculas</a:t>
            </a:r>
            <a:r>
              <a:rPr lang="en-US" sz="2000" dirty="0"/>
              <a:t> de </a:t>
            </a:r>
            <a:r>
              <a:rPr lang="en-US" sz="2000" dirty="0" err="1"/>
              <a:t>minúsculas</a:t>
            </a:r>
            <a:r>
              <a:rPr lang="en-US" sz="2000" dirty="0"/>
              <a:t> (</a:t>
            </a:r>
            <a:r>
              <a:rPr lang="en-US" sz="2000" dirty="0" err="1"/>
              <a:t>idade</a:t>
            </a:r>
            <a:r>
              <a:rPr lang="en-US" sz="2000" dirty="0"/>
              <a:t>, </a:t>
            </a:r>
            <a:r>
              <a:rPr lang="en-US" sz="2000" dirty="0" err="1"/>
              <a:t>Idade</a:t>
            </a:r>
            <a:r>
              <a:rPr lang="en-US" sz="2000" dirty="0"/>
              <a:t> e IDADE </a:t>
            </a:r>
            <a:r>
              <a:rPr lang="en-US" sz="2000" dirty="0" err="1"/>
              <a:t>são</a:t>
            </a:r>
            <a:r>
              <a:rPr lang="en-US" sz="2000" dirty="0"/>
              <a:t> </a:t>
            </a:r>
            <a:r>
              <a:rPr lang="en-US" sz="2000" dirty="0" err="1"/>
              <a:t>três</a:t>
            </a:r>
            <a:r>
              <a:rPr lang="en-US" sz="2000" dirty="0"/>
              <a:t> variáveis ​​</a:t>
            </a:r>
            <a:r>
              <a:rPr lang="en-US" sz="2000" dirty="0" err="1"/>
              <a:t>diferentes</a:t>
            </a:r>
            <a:r>
              <a:rPr lang="en-US" sz="2000" dirty="0"/>
              <a:t>)</a:t>
            </a:r>
          </a:p>
          <a:p>
            <a:pPr marL="457200" lvl="1" indent="0">
              <a:buNone/>
            </a:pPr>
            <a:endParaRPr lang="pt-BR" sz="1800" dirty="0"/>
          </a:p>
          <a:p>
            <a:pPr marL="457200" lvl="1" indent="0">
              <a:buNone/>
            </a:pPr>
            <a:endParaRPr lang="pt-BR" sz="1800" dirty="0"/>
          </a:p>
        </p:txBody>
      </p:sp>
      <p:sp>
        <p:nvSpPr>
          <p:cNvPr id="5" name="CaixaDeTexto 4"/>
          <p:cNvSpPr txBox="1"/>
          <p:nvPr/>
        </p:nvSpPr>
        <p:spPr>
          <a:xfrm>
            <a:off x="3419872" y="119927"/>
            <a:ext cx="34090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>
                <a:solidFill>
                  <a:srgbClr val="000000"/>
                </a:solidFill>
                <a:latin typeface="Segoe UI"/>
              </a:rPr>
              <a:t>Nomes</a:t>
            </a:r>
            <a:r>
              <a:rPr lang="en-US" sz="3200" dirty="0">
                <a:solidFill>
                  <a:srgbClr val="000000"/>
                </a:solidFill>
                <a:latin typeface="Segoe UI"/>
              </a:rPr>
              <a:t> de variáveis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26EB214-DD24-AB44-A1E5-9F89A26266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183938"/>
            <a:ext cx="9144000" cy="4876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523C545-9538-864D-9C1F-0ED425EFA642}"/>
              </a:ext>
            </a:extLst>
          </p:cNvPr>
          <p:cNvSpPr txBox="1"/>
          <p:nvPr/>
        </p:nvSpPr>
        <p:spPr>
          <a:xfrm>
            <a:off x="107504" y="0"/>
            <a:ext cx="936104" cy="9574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4087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Rodapé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Prof. Airton J. S. Garcia</a:t>
            </a: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9BCA8-A2FE-4FBD-95C7-E5E20E0B91FD}" type="slidenum">
              <a:rPr lang="pt-BR" smtClean="0"/>
              <a:t>19</a:t>
            </a:fld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idx="1"/>
          </p:nvPr>
        </p:nvSpPr>
        <p:spPr>
          <a:xfrm>
            <a:off x="611560" y="808550"/>
            <a:ext cx="8280920" cy="3526399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sz="2000" dirty="0"/>
              <a:t>Python </a:t>
            </a:r>
            <a:r>
              <a:rPr lang="en-US" sz="2000" dirty="0" err="1"/>
              <a:t>permite</a:t>
            </a:r>
            <a:r>
              <a:rPr lang="en-US" sz="2000" dirty="0"/>
              <a:t> </a:t>
            </a:r>
            <a:r>
              <a:rPr lang="en-US" sz="2000" dirty="0" err="1"/>
              <a:t>atribuir</a:t>
            </a:r>
            <a:r>
              <a:rPr lang="en-US" sz="2000" dirty="0"/>
              <a:t> </a:t>
            </a:r>
            <a:r>
              <a:rPr lang="en-US" sz="2000" dirty="0" err="1"/>
              <a:t>valores</a:t>
            </a:r>
            <a:r>
              <a:rPr lang="en-US" sz="2000" dirty="0"/>
              <a:t> a </a:t>
            </a:r>
            <a:r>
              <a:rPr lang="en-US" sz="2000" dirty="0" err="1"/>
              <a:t>várias</a:t>
            </a:r>
            <a:r>
              <a:rPr lang="en-US" sz="2000" dirty="0"/>
              <a:t> variáveis ​​em </a:t>
            </a:r>
            <a:r>
              <a:rPr lang="en-US" sz="2000" dirty="0" err="1"/>
              <a:t>uma</a:t>
            </a:r>
            <a:r>
              <a:rPr lang="en-US" sz="2000" dirty="0"/>
              <a:t> </a:t>
            </a:r>
            <a:r>
              <a:rPr lang="en-US" sz="2000" dirty="0" err="1"/>
              <a:t>linha</a:t>
            </a:r>
            <a:r>
              <a:rPr lang="en-US" sz="2000" dirty="0"/>
              <a:t>:</a:t>
            </a:r>
          </a:p>
          <a:p>
            <a:pPr marL="457200" lvl="1" indent="0">
              <a:buNone/>
            </a:pPr>
            <a:endParaRPr lang="pt-BR" sz="1800" dirty="0"/>
          </a:p>
          <a:p>
            <a:pPr marL="457200" lvl="1" indent="0">
              <a:buNone/>
            </a:pPr>
            <a:endParaRPr lang="pt-BR" sz="1800" dirty="0"/>
          </a:p>
        </p:txBody>
      </p:sp>
      <p:sp>
        <p:nvSpPr>
          <p:cNvPr id="5" name="CaixaDeTexto 4"/>
          <p:cNvSpPr txBox="1"/>
          <p:nvPr/>
        </p:nvSpPr>
        <p:spPr>
          <a:xfrm>
            <a:off x="1935348" y="102393"/>
            <a:ext cx="52733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>
                <a:solidFill>
                  <a:srgbClr val="000000"/>
                </a:solidFill>
                <a:latin typeface="Segoe UI"/>
              </a:rPr>
              <a:t>Atribuir</a:t>
            </a:r>
            <a:r>
              <a:rPr lang="en-US" sz="3200" dirty="0">
                <a:solidFill>
                  <a:srgbClr val="000000"/>
                </a:solidFill>
                <a:latin typeface="Segoe UI"/>
              </a:rPr>
              <a:t> valor a </a:t>
            </a:r>
            <a:r>
              <a:rPr lang="en-US" sz="3200" dirty="0" err="1">
                <a:solidFill>
                  <a:srgbClr val="000000"/>
                </a:solidFill>
                <a:latin typeface="Segoe UI"/>
              </a:rPr>
              <a:t>várias</a:t>
            </a:r>
            <a:r>
              <a:rPr lang="en-US" sz="3200" dirty="0">
                <a:solidFill>
                  <a:srgbClr val="000000"/>
                </a:solidFill>
                <a:latin typeface="Segoe UI"/>
              </a:rPr>
              <a:t> variáveis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FF2E24B-0C88-B048-823C-866F3DB417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560" y="1203599"/>
            <a:ext cx="8280920" cy="165618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A48F364-8D6D-174D-9C9A-E7AE7A3D1B5C}"/>
              </a:ext>
            </a:extLst>
          </p:cNvPr>
          <p:cNvSpPr/>
          <p:nvPr/>
        </p:nvSpPr>
        <p:spPr>
          <a:xfrm>
            <a:off x="971600" y="2859783"/>
            <a:ext cx="68407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/>
              <a:t>E você pode atribuir o mesmo valor a várias variáveis ​​em uma linha: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EEC93CD-03CD-3A4E-9B69-CF651E1F91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560" y="3199834"/>
            <a:ext cx="8280920" cy="18202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4A91DF7-839F-3C4D-8FD5-20540CE605D7}"/>
              </a:ext>
            </a:extLst>
          </p:cNvPr>
          <p:cNvSpPr txBox="1"/>
          <p:nvPr/>
        </p:nvSpPr>
        <p:spPr>
          <a:xfrm>
            <a:off x="107504" y="0"/>
            <a:ext cx="1008112" cy="9574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5649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Rodapé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Prof. Airton J. S. Garcia</a:t>
            </a: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9BCA8-A2FE-4FBD-95C7-E5E20E0B91FD}" type="slidenum">
              <a:rPr lang="pt-BR" smtClean="0"/>
              <a:t>2</a:t>
            </a:fld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idx="1"/>
          </p:nvPr>
        </p:nvSpPr>
        <p:spPr>
          <a:xfrm>
            <a:off x="467544" y="957430"/>
            <a:ext cx="8229600" cy="3102993"/>
          </a:xfrm>
        </p:spPr>
        <p:txBody>
          <a:bodyPr/>
          <a:lstStyle/>
          <a:p>
            <a:r>
              <a:rPr lang="pt-BR" dirty="0"/>
              <a:t>Apresentar a instalação</a:t>
            </a:r>
          </a:p>
          <a:p>
            <a:r>
              <a:rPr lang="pt-BR" dirty="0"/>
              <a:t>Principais comandos</a:t>
            </a:r>
          </a:p>
          <a:p>
            <a:r>
              <a:rPr lang="pt-BR" dirty="0"/>
              <a:t>Apresentação do editor interativo Jupyter</a:t>
            </a:r>
          </a:p>
          <a:p>
            <a:r>
              <a:rPr lang="pt-BR" dirty="0"/>
              <a:t>Aulas 30% conceitos e 70% práticas</a:t>
            </a:r>
          </a:p>
        </p:txBody>
      </p:sp>
      <p:sp>
        <p:nvSpPr>
          <p:cNvPr id="5" name="CaixaDeTexto 4"/>
          <p:cNvSpPr txBox="1"/>
          <p:nvPr/>
        </p:nvSpPr>
        <p:spPr>
          <a:xfrm>
            <a:off x="2339752" y="339502"/>
            <a:ext cx="37444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Objetivo do Curso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6A2E4B-4577-F54E-9BA4-E6D7BBC2BD8A}"/>
              </a:ext>
            </a:extLst>
          </p:cNvPr>
          <p:cNvSpPr txBox="1"/>
          <p:nvPr/>
        </p:nvSpPr>
        <p:spPr>
          <a:xfrm>
            <a:off x="107504" y="0"/>
            <a:ext cx="1008112" cy="9574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9179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Rodapé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Prof. Airton J. S. Garcia</a:t>
            </a: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9BCA8-A2FE-4FBD-95C7-E5E20E0B91FD}" type="slidenum">
              <a:rPr lang="pt-BR" smtClean="0"/>
              <a:t>20</a:t>
            </a:fld>
            <a:endParaRPr lang="pt-BR"/>
          </a:p>
        </p:txBody>
      </p:sp>
      <p:sp>
        <p:nvSpPr>
          <p:cNvPr id="5" name="CaixaDeTexto 4"/>
          <p:cNvSpPr txBox="1"/>
          <p:nvPr/>
        </p:nvSpPr>
        <p:spPr>
          <a:xfrm>
            <a:off x="2738113" y="163660"/>
            <a:ext cx="39661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 err="1"/>
              <a:t>String</a:t>
            </a:r>
            <a:r>
              <a:rPr lang="pt-BR" sz="3200" dirty="0"/>
              <a:t> </a:t>
            </a:r>
            <a:r>
              <a:rPr lang="pt-BR" sz="3200" dirty="0" err="1"/>
              <a:t>Multiplas</a:t>
            </a:r>
            <a:r>
              <a:rPr lang="pt-BR" sz="3200" dirty="0"/>
              <a:t> Linhas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3DE1364-C7AF-994D-BC09-92DE0D8F9D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2800" dirty="0"/>
              <a:t>Você pode atribuir uma sequência multilinha a uma variável usando três aspas:</a:t>
            </a:r>
          </a:p>
          <a:p>
            <a:pPr marL="0" indent="0">
              <a:buNone/>
            </a:pPr>
            <a:endParaRPr lang="pt-BR" sz="2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A353E93-C672-8746-AC0D-42AC6CE38B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2101461"/>
            <a:ext cx="8229600" cy="249316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DE534CA-2D78-9842-ACC3-E0EEBD29564D}"/>
              </a:ext>
            </a:extLst>
          </p:cNvPr>
          <p:cNvSpPr txBox="1"/>
          <p:nvPr/>
        </p:nvSpPr>
        <p:spPr>
          <a:xfrm>
            <a:off x="107504" y="0"/>
            <a:ext cx="1008112" cy="9574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07315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Rodapé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Prof. Airton J. S. Garcia</a:t>
            </a: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9BCA8-A2FE-4FBD-95C7-E5E20E0B91FD}" type="slidenum">
              <a:rPr lang="pt-BR" smtClean="0"/>
              <a:t>21</a:t>
            </a:fld>
            <a:endParaRPr lang="pt-BR"/>
          </a:p>
        </p:txBody>
      </p:sp>
      <p:sp>
        <p:nvSpPr>
          <p:cNvPr id="5" name="CaixaDeTexto 4"/>
          <p:cNvSpPr txBox="1"/>
          <p:nvPr/>
        </p:nvSpPr>
        <p:spPr>
          <a:xfrm>
            <a:off x="2738113" y="163660"/>
            <a:ext cx="39661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 err="1"/>
              <a:t>String</a:t>
            </a:r>
            <a:r>
              <a:rPr lang="pt-BR" sz="3200" dirty="0"/>
              <a:t> </a:t>
            </a:r>
            <a:r>
              <a:rPr lang="pt-BR" sz="3200" dirty="0" err="1"/>
              <a:t>Multiplas</a:t>
            </a:r>
            <a:r>
              <a:rPr lang="pt-BR" sz="3200" dirty="0"/>
              <a:t> Linhas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3DE1364-C7AF-994D-BC09-92DE0D8F9D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2800" dirty="0"/>
              <a:t>Ou três aspas simples:</a:t>
            </a:r>
          </a:p>
          <a:p>
            <a:pPr marL="0" indent="0">
              <a:buNone/>
            </a:pPr>
            <a:endParaRPr lang="pt-BR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62E7FD-C648-7A43-9C53-1F3E276517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923678"/>
            <a:ext cx="8229600" cy="256969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101422F-BFCC-DA4A-AC2C-7CFCDACD9E03}"/>
              </a:ext>
            </a:extLst>
          </p:cNvPr>
          <p:cNvSpPr txBox="1"/>
          <p:nvPr/>
        </p:nvSpPr>
        <p:spPr>
          <a:xfrm>
            <a:off x="107504" y="0"/>
            <a:ext cx="1008112" cy="9574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0431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4645C7-9717-D446-AC9C-D64FE78889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Strings </a:t>
            </a:r>
            <a:r>
              <a:rPr lang="en-US" sz="3600" dirty="0" err="1"/>
              <a:t>são</a:t>
            </a:r>
            <a:r>
              <a:rPr lang="en-US" sz="3600" dirty="0"/>
              <a:t> </a:t>
            </a:r>
            <a:r>
              <a:rPr lang="en-US" sz="3600" dirty="0" err="1"/>
              <a:t>matrizes</a:t>
            </a:r>
            <a:endParaRPr lang="pt-BR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48B4C8-C4A5-E54D-9C8F-A53FD7F140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2200" dirty="0"/>
              <a:t>Como muitas outras linguagens de programação populares, as </a:t>
            </a:r>
            <a:r>
              <a:rPr lang="pt-BR" sz="2200" dirty="0" err="1"/>
              <a:t>strings</a:t>
            </a:r>
            <a:r>
              <a:rPr lang="pt-BR" sz="2200" dirty="0"/>
              <a:t> no Python são matrizes de bytes (sequências de caracteres) que representam caracteres </a:t>
            </a:r>
            <a:r>
              <a:rPr lang="pt-BR" sz="2200" dirty="0" err="1"/>
              <a:t>unicode</a:t>
            </a:r>
            <a:r>
              <a:rPr lang="pt-BR" sz="2200" dirty="0"/>
              <a:t>.</a:t>
            </a:r>
          </a:p>
          <a:p>
            <a:r>
              <a:rPr lang="pt-BR" sz="2200" dirty="0"/>
              <a:t>No entanto, o Python não possui um tipo de dados de caractere; um único caractere é simplesmente uma </a:t>
            </a:r>
            <a:r>
              <a:rPr lang="pt-BR" sz="2200" dirty="0" err="1"/>
              <a:t>string</a:t>
            </a:r>
            <a:r>
              <a:rPr lang="pt-BR" sz="2200" dirty="0"/>
              <a:t> com o comprimento 1.</a:t>
            </a:r>
          </a:p>
          <a:p>
            <a:r>
              <a:rPr lang="pt-BR" sz="2200" dirty="0"/>
              <a:t>Chaves, [ ],  podem ser usados ​​para acessar elementos da sequência.</a:t>
            </a:r>
          </a:p>
          <a:p>
            <a:endParaRPr lang="pt-B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B00A62-166E-6E46-A4F4-BCB0755404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Prof. Airton J. S. Garcia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FE9875-BB0B-2A48-839E-132C3D08C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9BCA8-A2FE-4FBD-95C7-E5E20E0B91FD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962317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4645C7-9717-D446-AC9C-D64FE78889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Slicing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B00A62-166E-6E46-A4F4-BCB0755404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Prof. Airton J. S. Garcia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FE9875-BB0B-2A48-839E-132C3D08C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9BCA8-A2FE-4FBD-95C7-E5E20E0B91FD}" type="slidenum">
              <a:rPr lang="pt-BR" smtClean="0"/>
              <a:t>23</a:t>
            </a:fld>
            <a:endParaRPr lang="pt-BR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3321152-03A6-704D-B68F-0CE2CDD964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sz="2000" dirty="0"/>
              <a:t>Você pode retornar um intervalo de caracteres usando a sintaxe da fatia.</a:t>
            </a:r>
          </a:p>
          <a:p>
            <a:r>
              <a:rPr lang="pt-BR" sz="2000" dirty="0"/>
              <a:t>Especifique o índice inicial e o final, separados por dois pontos, para retornar uma parte da sequência.</a:t>
            </a:r>
          </a:p>
          <a:p>
            <a:pPr marL="0" indent="0">
              <a:buNone/>
            </a:pPr>
            <a:endParaRPr lang="pt-BR" sz="2000" dirty="0"/>
          </a:p>
          <a:p>
            <a:endParaRPr lang="pt-BR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C219F82-50B1-874C-834C-D9D1D93FF4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2211710"/>
            <a:ext cx="8784976" cy="2253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5871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Rodapé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Prof. Airton J. S. Garcia</a:t>
            </a: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9BCA8-A2FE-4FBD-95C7-E5E20E0B91FD}" type="slidenum">
              <a:rPr lang="pt-BR" smtClean="0"/>
              <a:t>24</a:t>
            </a:fld>
            <a:endParaRPr lang="pt-BR"/>
          </a:p>
        </p:txBody>
      </p:sp>
      <p:sp>
        <p:nvSpPr>
          <p:cNvPr id="5" name="CaixaDeTexto 4"/>
          <p:cNvSpPr txBox="1"/>
          <p:nvPr/>
        </p:nvSpPr>
        <p:spPr>
          <a:xfrm>
            <a:off x="2367744" y="278874"/>
            <a:ext cx="33722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>
                <a:solidFill>
                  <a:srgbClr val="000000"/>
                </a:solidFill>
                <a:latin typeface="Segoe UI"/>
              </a:rPr>
              <a:t>Indexação</a:t>
            </a:r>
            <a:r>
              <a:rPr lang="en-US" sz="3200" dirty="0">
                <a:solidFill>
                  <a:srgbClr val="000000"/>
                </a:solidFill>
                <a:latin typeface="Segoe UI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Segoe UI"/>
              </a:rPr>
              <a:t>negativa</a:t>
            </a:r>
            <a:endParaRPr lang="en-US" sz="3200" dirty="0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F7DDCDD-F690-C448-8D2C-2346E479FA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2000" dirty="0"/>
              <a:t>Use índices negativos para iniciar a fatia a partir do final da </a:t>
            </a:r>
            <a:r>
              <a:rPr lang="pt-BR" sz="2000" dirty="0" err="1"/>
              <a:t>string</a:t>
            </a:r>
            <a:r>
              <a:rPr lang="pt-BR" sz="2000" dirty="0"/>
              <a:t>:</a:t>
            </a:r>
          </a:p>
          <a:p>
            <a:pPr marL="0" indent="0">
              <a:buNone/>
            </a:pPr>
            <a:endParaRPr lang="pt-BR" sz="2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49ECF08-D947-CD45-B2EF-28DAB79491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199" y="1995686"/>
            <a:ext cx="7787209" cy="2253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4772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Rodapé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Prof. Airton J. S. Garcia</a:t>
            </a: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9BCA8-A2FE-4FBD-95C7-E5E20E0B91FD}" type="slidenum">
              <a:rPr lang="pt-BR" smtClean="0"/>
              <a:t>25</a:t>
            </a:fld>
            <a:endParaRPr lang="pt-BR"/>
          </a:p>
        </p:txBody>
      </p:sp>
      <p:sp>
        <p:nvSpPr>
          <p:cNvPr id="5" name="CaixaDeTexto 4"/>
          <p:cNvSpPr txBox="1"/>
          <p:nvPr/>
        </p:nvSpPr>
        <p:spPr>
          <a:xfrm>
            <a:off x="2367744" y="278874"/>
            <a:ext cx="43354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>
                <a:solidFill>
                  <a:srgbClr val="000000"/>
                </a:solidFill>
                <a:latin typeface="Segoe UI"/>
              </a:rPr>
              <a:t>Comprimento</a:t>
            </a:r>
            <a:r>
              <a:rPr lang="en-US" sz="3200" dirty="0">
                <a:solidFill>
                  <a:srgbClr val="000000"/>
                </a:solidFill>
                <a:latin typeface="Segoe UI"/>
              </a:rPr>
              <a:t> da STRING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E52CDDC-0524-A645-B195-0DE85A0796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536" y="1213266"/>
            <a:ext cx="8291264" cy="271696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607A2BA-C15A-3A41-AE6D-2CA3C5B89829}"/>
              </a:ext>
            </a:extLst>
          </p:cNvPr>
          <p:cNvSpPr txBox="1"/>
          <p:nvPr/>
        </p:nvSpPr>
        <p:spPr>
          <a:xfrm>
            <a:off x="107504" y="0"/>
            <a:ext cx="1008112" cy="9574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99458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Rodapé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Prof. Airton J. S. Garcia</a:t>
            </a: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9BCA8-A2FE-4FBD-95C7-E5E20E0B91FD}" type="slidenum">
              <a:rPr lang="pt-BR" smtClean="0"/>
              <a:t>26</a:t>
            </a:fld>
            <a:endParaRPr lang="pt-BR"/>
          </a:p>
        </p:txBody>
      </p:sp>
      <p:sp>
        <p:nvSpPr>
          <p:cNvPr id="5" name="CaixaDeTexto 4"/>
          <p:cNvSpPr txBox="1"/>
          <p:nvPr/>
        </p:nvSpPr>
        <p:spPr>
          <a:xfrm>
            <a:off x="2367744" y="278874"/>
            <a:ext cx="32610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>
                <a:solidFill>
                  <a:srgbClr val="000000"/>
                </a:solidFill>
                <a:latin typeface="Segoe UI"/>
              </a:rPr>
              <a:t>Métodos</a:t>
            </a:r>
            <a:r>
              <a:rPr lang="en-US" sz="3200" dirty="0">
                <a:solidFill>
                  <a:srgbClr val="000000"/>
                </a:solidFill>
                <a:latin typeface="Segoe UI"/>
              </a:rPr>
              <a:t> de String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2F1422-0D28-2A49-9799-9816019C1F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520" y="863650"/>
            <a:ext cx="8496944" cy="390361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187CF8F-7B37-104C-A340-A459F1FDDC39}"/>
              </a:ext>
            </a:extLst>
          </p:cNvPr>
          <p:cNvSpPr txBox="1"/>
          <p:nvPr/>
        </p:nvSpPr>
        <p:spPr>
          <a:xfrm>
            <a:off x="107504" y="0"/>
            <a:ext cx="1008112" cy="9574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60676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Rodapé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Prof. Airton J. S. Garcia</a:t>
            </a: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9BCA8-A2FE-4FBD-95C7-E5E20E0B91FD}" type="slidenum">
              <a:rPr lang="pt-BR" smtClean="0"/>
              <a:t>27</a:t>
            </a:fld>
            <a:endParaRPr lang="pt-BR"/>
          </a:p>
        </p:txBody>
      </p:sp>
      <p:sp>
        <p:nvSpPr>
          <p:cNvPr id="5" name="CaixaDeTexto 4"/>
          <p:cNvSpPr txBox="1"/>
          <p:nvPr/>
        </p:nvSpPr>
        <p:spPr>
          <a:xfrm>
            <a:off x="2367744" y="278874"/>
            <a:ext cx="32610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>
                <a:solidFill>
                  <a:srgbClr val="000000"/>
                </a:solidFill>
                <a:latin typeface="Segoe UI"/>
              </a:rPr>
              <a:t>Métodos</a:t>
            </a:r>
            <a:r>
              <a:rPr lang="en-US" sz="3200" dirty="0">
                <a:solidFill>
                  <a:srgbClr val="000000"/>
                </a:solidFill>
                <a:latin typeface="Segoe UI"/>
              </a:rPr>
              <a:t> de String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F10212D-43CF-AC4C-A2DB-4FB86A3DBE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863648"/>
            <a:ext cx="7931224" cy="406648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99DB84D-3B8E-584A-87E1-8AA399E105C7}"/>
              </a:ext>
            </a:extLst>
          </p:cNvPr>
          <p:cNvSpPr txBox="1"/>
          <p:nvPr/>
        </p:nvSpPr>
        <p:spPr>
          <a:xfrm>
            <a:off x="107504" y="119049"/>
            <a:ext cx="1008112" cy="71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36824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Rodapé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Prof. Airton J. S. Garcia</a:t>
            </a: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9BCA8-A2FE-4FBD-95C7-E5E20E0B91FD}" type="slidenum">
              <a:rPr lang="pt-BR" smtClean="0"/>
              <a:t>28</a:t>
            </a:fld>
            <a:endParaRPr lang="pt-BR"/>
          </a:p>
        </p:txBody>
      </p:sp>
      <p:sp>
        <p:nvSpPr>
          <p:cNvPr id="5" name="CaixaDeTexto 4"/>
          <p:cNvSpPr txBox="1"/>
          <p:nvPr/>
        </p:nvSpPr>
        <p:spPr>
          <a:xfrm>
            <a:off x="2367744" y="278874"/>
            <a:ext cx="32610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>
                <a:solidFill>
                  <a:srgbClr val="000000"/>
                </a:solidFill>
                <a:latin typeface="Segoe UI"/>
              </a:rPr>
              <a:t>Métodos</a:t>
            </a:r>
            <a:r>
              <a:rPr lang="en-US" sz="3200" dirty="0">
                <a:solidFill>
                  <a:srgbClr val="000000"/>
                </a:solidFill>
                <a:latin typeface="Segoe UI"/>
              </a:rPr>
              <a:t> de String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0510CA-E22A-9942-88B2-41AE833804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552" y="1415881"/>
            <a:ext cx="7848872" cy="23117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207C061-99F5-0C4C-81FF-18DD7CD9CB9F}"/>
              </a:ext>
            </a:extLst>
          </p:cNvPr>
          <p:cNvSpPr txBox="1"/>
          <p:nvPr/>
        </p:nvSpPr>
        <p:spPr>
          <a:xfrm>
            <a:off x="107504" y="0"/>
            <a:ext cx="1008112" cy="9574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95278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Rodapé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Prof. Airton J. S. Garcia</a:t>
            </a: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9BCA8-A2FE-4FBD-95C7-E5E20E0B91FD}" type="slidenum">
              <a:rPr lang="pt-BR" smtClean="0"/>
              <a:t>29</a:t>
            </a:fld>
            <a:endParaRPr lang="pt-BR"/>
          </a:p>
        </p:txBody>
      </p:sp>
      <p:sp>
        <p:nvSpPr>
          <p:cNvPr id="5" name="CaixaDeTexto 4"/>
          <p:cNvSpPr txBox="1"/>
          <p:nvPr/>
        </p:nvSpPr>
        <p:spPr>
          <a:xfrm>
            <a:off x="2367744" y="278874"/>
            <a:ext cx="51393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>
                <a:solidFill>
                  <a:srgbClr val="000000"/>
                </a:solidFill>
                <a:latin typeface="Segoe UI"/>
              </a:rPr>
              <a:t>Verificar</a:t>
            </a:r>
            <a:r>
              <a:rPr lang="en-US" sz="3200" dirty="0">
                <a:solidFill>
                  <a:srgbClr val="000000"/>
                </a:solidFill>
                <a:latin typeface="Segoe UI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Segoe UI"/>
              </a:rPr>
              <a:t>conteúdos</a:t>
            </a:r>
            <a:r>
              <a:rPr lang="en-US" sz="3200" dirty="0">
                <a:solidFill>
                  <a:srgbClr val="000000"/>
                </a:solidFill>
                <a:latin typeface="Segoe UI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Segoe UI"/>
              </a:rPr>
              <a:t>nas</a:t>
            </a:r>
            <a:r>
              <a:rPr lang="en-US" sz="3200" dirty="0">
                <a:solidFill>
                  <a:srgbClr val="000000"/>
                </a:solidFill>
                <a:latin typeface="Segoe UI"/>
              </a:rPr>
              <a:t> String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6E98004-2391-C141-8C39-FF29E02DB2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512" y="1019700"/>
            <a:ext cx="8507288" cy="349626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D9EDD96-0B93-584F-B858-C341B93F6AA2}"/>
              </a:ext>
            </a:extLst>
          </p:cNvPr>
          <p:cNvSpPr txBox="1"/>
          <p:nvPr/>
        </p:nvSpPr>
        <p:spPr>
          <a:xfrm>
            <a:off x="107504" y="0"/>
            <a:ext cx="1008112" cy="9574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72779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Rodapé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Prof. Airton J. S. Garcia</a:t>
            </a: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9BCA8-A2FE-4FBD-95C7-E5E20E0B91FD}" type="slidenum">
              <a:rPr lang="pt-BR" smtClean="0"/>
              <a:t>3</a:t>
            </a:fld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pt-BR" dirty="0"/>
              <a:t>Os Conceitos fundamentais da linguagem Python são abordados de forma prática e com explicação detalhada do funcionamento da sintaxe e semântica dos comandos, tornando o aprendizado super fácil e divertido.</a:t>
            </a:r>
          </a:p>
          <a:p>
            <a:r>
              <a:rPr lang="pt-BR" dirty="0"/>
              <a:t>Utilizamos no curso o Python 3, o mais recente do momento. </a:t>
            </a:r>
          </a:p>
          <a:p>
            <a:pPr marL="0" indent="0">
              <a:buNone/>
            </a:pPr>
            <a:endParaRPr lang="pt-BR" dirty="0"/>
          </a:p>
          <a:p>
            <a:r>
              <a:rPr lang="pt-BR" b="1" dirty="0"/>
              <a:t>O que você aprenderá e será capaz</a:t>
            </a:r>
          </a:p>
          <a:p>
            <a:pPr marL="514350" indent="-514350">
              <a:buFont typeface="+mj-lt"/>
              <a:buAutoNum type="alphaLcPeriod"/>
            </a:pPr>
            <a:r>
              <a:rPr lang="pt-BR" dirty="0"/>
              <a:t>Ao final do curso ao alunos terão domínio dos conceitos da linguagem Python, além de possuírem uma boa base que servirá para aprender com facilidade qualquer outra linguagem de programação;</a:t>
            </a:r>
          </a:p>
          <a:p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2843808" y="411510"/>
            <a:ext cx="20882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Introdução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430928-2D24-284B-AA3F-5AA0B4E541DB}"/>
              </a:ext>
            </a:extLst>
          </p:cNvPr>
          <p:cNvSpPr txBox="1"/>
          <p:nvPr/>
        </p:nvSpPr>
        <p:spPr>
          <a:xfrm>
            <a:off x="107504" y="0"/>
            <a:ext cx="1008112" cy="9574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57854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Rodapé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Prof. Airton J. S. Garcia</a:t>
            </a: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9BCA8-A2FE-4FBD-95C7-E5E20E0B91FD}" type="slidenum">
              <a:rPr lang="pt-BR" smtClean="0"/>
              <a:t>30</a:t>
            </a:fld>
            <a:endParaRPr lang="pt-BR"/>
          </a:p>
        </p:txBody>
      </p:sp>
      <p:sp>
        <p:nvSpPr>
          <p:cNvPr id="5" name="CaixaDeTexto 4"/>
          <p:cNvSpPr txBox="1"/>
          <p:nvPr/>
        </p:nvSpPr>
        <p:spPr>
          <a:xfrm>
            <a:off x="2367744" y="278874"/>
            <a:ext cx="51393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>
                <a:solidFill>
                  <a:srgbClr val="000000"/>
                </a:solidFill>
                <a:latin typeface="Segoe UI"/>
              </a:rPr>
              <a:t>Verificar</a:t>
            </a:r>
            <a:r>
              <a:rPr lang="en-US" sz="3200" dirty="0">
                <a:solidFill>
                  <a:srgbClr val="000000"/>
                </a:solidFill>
                <a:latin typeface="Segoe UI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Segoe UI"/>
              </a:rPr>
              <a:t>conteúdos</a:t>
            </a:r>
            <a:r>
              <a:rPr lang="en-US" sz="3200" dirty="0">
                <a:solidFill>
                  <a:srgbClr val="000000"/>
                </a:solidFill>
                <a:latin typeface="Segoe UI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Segoe UI"/>
              </a:rPr>
              <a:t>nas</a:t>
            </a:r>
            <a:r>
              <a:rPr lang="en-US" sz="3200" dirty="0">
                <a:solidFill>
                  <a:srgbClr val="000000"/>
                </a:solidFill>
                <a:latin typeface="Segoe UI"/>
              </a:rPr>
              <a:t> String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5E318E-0681-1648-9DCD-6126386D3A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536" y="987574"/>
            <a:ext cx="8291264" cy="309634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59C4596-46EC-BE4A-AEF5-93ABEBF2D750}"/>
              </a:ext>
            </a:extLst>
          </p:cNvPr>
          <p:cNvSpPr txBox="1"/>
          <p:nvPr/>
        </p:nvSpPr>
        <p:spPr>
          <a:xfrm>
            <a:off x="107504" y="0"/>
            <a:ext cx="1008112" cy="9574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1393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Rodapé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Prof. Airton J. S. Garcia</a:t>
            </a: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9BCA8-A2FE-4FBD-95C7-E5E20E0B91FD}" type="slidenum">
              <a:rPr lang="pt-BR" smtClean="0"/>
              <a:t>31</a:t>
            </a:fld>
            <a:endParaRPr lang="pt-BR"/>
          </a:p>
        </p:txBody>
      </p:sp>
      <p:sp>
        <p:nvSpPr>
          <p:cNvPr id="5" name="CaixaDeTexto 4"/>
          <p:cNvSpPr txBox="1"/>
          <p:nvPr/>
        </p:nvSpPr>
        <p:spPr>
          <a:xfrm>
            <a:off x="2123728" y="102393"/>
            <a:ext cx="41146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>
                <a:solidFill>
                  <a:srgbClr val="000000"/>
                </a:solidFill>
                <a:latin typeface="Segoe UI"/>
              </a:rPr>
              <a:t>Concatenação</a:t>
            </a:r>
            <a:r>
              <a:rPr lang="en-US" sz="3200" dirty="0">
                <a:solidFill>
                  <a:srgbClr val="000000"/>
                </a:solidFill>
                <a:latin typeface="Segoe UI"/>
              </a:rPr>
              <a:t> de String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D453087-1184-A94D-A164-69936E04D1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536" y="1035296"/>
            <a:ext cx="8291264" cy="307290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EC72514-674E-2E4B-8375-56489795CA5A}"/>
              </a:ext>
            </a:extLst>
          </p:cNvPr>
          <p:cNvSpPr txBox="1"/>
          <p:nvPr/>
        </p:nvSpPr>
        <p:spPr>
          <a:xfrm>
            <a:off x="107504" y="0"/>
            <a:ext cx="1008112" cy="9574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27790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Rodapé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Prof. Airton J. S. Garcia</a:t>
            </a: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9BCA8-A2FE-4FBD-95C7-E5E20E0B91FD}" type="slidenum">
              <a:rPr lang="pt-BR" smtClean="0"/>
              <a:t>32</a:t>
            </a:fld>
            <a:endParaRPr lang="pt-BR"/>
          </a:p>
        </p:txBody>
      </p:sp>
      <p:sp>
        <p:nvSpPr>
          <p:cNvPr id="5" name="CaixaDeTexto 4"/>
          <p:cNvSpPr txBox="1"/>
          <p:nvPr/>
        </p:nvSpPr>
        <p:spPr>
          <a:xfrm>
            <a:off x="2123728" y="102393"/>
            <a:ext cx="41146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>
                <a:solidFill>
                  <a:srgbClr val="000000"/>
                </a:solidFill>
                <a:latin typeface="Segoe UI"/>
              </a:rPr>
              <a:t>Concatenação</a:t>
            </a:r>
            <a:r>
              <a:rPr lang="en-US" sz="3200" dirty="0">
                <a:solidFill>
                  <a:srgbClr val="000000"/>
                </a:solidFill>
                <a:latin typeface="Segoe UI"/>
              </a:rPr>
              <a:t> de String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85CC67-CB35-4A4B-8752-B038561A20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544" y="915566"/>
            <a:ext cx="8136904" cy="32403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879EA95-45F4-4C46-8B91-21CF1765C0B0}"/>
              </a:ext>
            </a:extLst>
          </p:cNvPr>
          <p:cNvSpPr txBox="1"/>
          <p:nvPr/>
        </p:nvSpPr>
        <p:spPr>
          <a:xfrm>
            <a:off x="107504" y="119049"/>
            <a:ext cx="1008112" cy="71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9567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Rodapé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Prof. Airton J. S. Garcia</a:t>
            </a: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9BCA8-A2FE-4FBD-95C7-E5E20E0B91FD}" type="slidenum">
              <a:rPr lang="pt-BR" smtClean="0"/>
              <a:t>33</a:t>
            </a:fld>
            <a:endParaRPr lang="pt-BR"/>
          </a:p>
        </p:txBody>
      </p:sp>
      <p:sp>
        <p:nvSpPr>
          <p:cNvPr id="5" name="CaixaDeTexto 4"/>
          <p:cNvSpPr txBox="1"/>
          <p:nvPr/>
        </p:nvSpPr>
        <p:spPr>
          <a:xfrm>
            <a:off x="2123728" y="102393"/>
            <a:ext cx="39593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>
                <a:solidFill>
                  <a:srgbClr val="000000"/>
                </a:solidFill>
                <a:latin typeface="Segoe UI"/>
              </a:rPr>
              <a:t>Formatação</a:t>
            </a:r>
            <a:r>
              <a:rPr lang="en-US" sz="3200" dirty="0">
                <a:solidFill>
                  <a:srgbClr val="000000"/>
                </a:solidFill>
                <a:latin typeface="Segoe UI"/>
              </a:rPr>
              <a:t> em </a:t>
            </a:r>
            <a:r>
              <a:rPr lang="en-US" sz="3200" dirty="0" err="1">
                <a:solidFill>
                  <a:srgbClr val="000000"/>
                </a:solidFill>
                <a:latin typeface="Segoe UI"/>
              </a:rPr>
              <a:t>cadeia</a:t>
            </a:r>
            <a:endParaRPr lang="en-US" sz="3200" dirty="0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46F4038-F746-0D4B-8E1C-7A58759F8C0F}"/>
              </a:ext>
            </a:extLst>
          </p:cNvPr>
          <p:cNvSpPr/>
          <p:nvPr/>
        </p:nvSpPr>
        <p:spPr>
          <a:xfrm>
            <a:off x="251520" y="915566"/>
            <a:ext cx="83632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/>
              <a:t>Variáveis ​​Python, não podemos combinar sequências e números como este: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0871FF9-2D3F-774C-A5B0-81FF6EE6A5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520" y="1500408"/>
            <a:ext cx="8363272" cy="251150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357DD1A-B219-EC40-B68E-84FF056AE3E7}"/>
              </a:ext>
            </a:extLst>
          </p:cNvPr>
          <p:cNvSpPr txBox="1"/>
          <p:nvPr/>
        </p:nvSpPr>
        <p:spPr>
          <a:xfrm>
            <a:off x="107504" y="0"/>
            <a:ext cx="1008112" cy="9574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56152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Rodapé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Prof. Airton J. S. Garcia</a:t>
            </a: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9BCA8-A2FE-4FBD-95C7-E5E20E0B91FD}" type="slidenum">
              <a:rPr lang="pt-BR" smtClean="0"/>
              <a:t>34</a:t>
            </a:fld>
            <a:endParaRPr lang="pt-BR"/>
          </a:p>
        </p:txBody>
      </p:sp>
      <p:sp>
        <p:nvSpPr>
          <p:cNvPr id="5" name="CaixaDeTexto 4"/>
          <p:cNvSpPr txBox="1"/>
          <p:nvPr/>
        </p:nvSpPr>
        <p:spPr>
          <a:xfrm>
            <a:off x="2123728" y="102393"/>
            <a:ext cx="39593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>
                <a:solidFill>
                  <a:srgbClr val="000000"/>
                </a:solidFill>
                <a:latin typeface="Segoe UI"/>
              </a:rPr>
              <a:t>Formatação</a:t>
            </a:r>
            <a:r>
              <a:rPr lang="en-US" sz="3200" dirty="0">
                <a:solidFill>
                  <a:srgbClr val="000000"/>
                </a:solidFill>
                <a:latin typeface="Segoe UI"/>
              </a:rPr>
              <a:t> em </a:t>
            </a:r>
            <a:r>
              <a:rPr lang="en-US" sz="3200" dirty="0" err="1">
                <a:solidFill>
                  <a:srgbClr val="000000"/>
                </a:solidFill>
                <a:latin typeface="Segoe UI"/>
              </a:rPr>
              <a:t>cadeia</a:t>
            </a:r>
            <a:endParaRPr lang="en-US" sz="3200" dirty="0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46F4038-F746-0D4B-8E1C-7A58759F8C0F}"/>
              </a:ext>
            </a:extLst>
          </p:cNvPr>
          <p:cNvSpPr/>
          <p:nvPr/>
        </p:nvSpPr>
        <p:spPr>
          <a:xfrm>
            <a:off x="251520" y="915566"/>
            <a:ext cx="836327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Mas </a:t>
            </a:r>
            <a:r>
              <a:rPr lang="en-US" dirty="0" err="1"/>
              <a:t>podemos</a:t>
            </a:r>
            <a:r>
              <a:rPr lang="en-US" dirty="0"/>
              <a:t> </a:t>
            </a:r>
            <a:r>
              <a:rPr lang="en-US" dirty="0" err="1"/>
              <a:t>combinar</a:t>
            </a:r>
            <a:r>
              <a:rPr lang="en-US" dirty="0"/>
              <a:t> strings e </a:t>
            </a:r>
            <a:r>
              <a:rPr lang="en-US" dirty="0" err="1"/>
              <a:t>números</a:t>
            </a:r>
            <a:r>
              <a:rPr lang="en-US" dirty="0"/>
              <a:t> </a:t>
            </a:r>
            <a:r>
              <a:rPr lang="en-US" dirty="0" err="1"/>
              <a:t>usando</a:t>
            </a:r>
            <a:r>
              <a:rPr lang="en-US" dirty="0"/>
              <a:t> o </a:t>
            </a:r>
            <a:r>
              <a:rPr lang="en-US" dirty="0" err="1"/>
              <a:t>método</a:t>
            </a:r>
            <a:r>
              <a:rPr lang="en-US" dirty="0"/>
              <a:t> format() !</a:t>
            </a:r>
          </a:p>
          <a:p>
            <a:r>
              <a:rPr lang="en-US" dirty="0"/>
              <a:t>O </a:t>
            </a:r>
            <a:r>
              <a:rPr lang="en-US" dirty="0" err="1"/>
              <a:t>método</a:t>
            </a:r>
            <a:r>
              <a:rPr lang="en-US" dirty="0"/>
              <a:t> format() </a:t>
            </a:r>
            <a:r>
              <a:rPr lang="en-US" dirty="0" err="1"/>
              <a:t>pega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argumentos</a:t>
            </a:r>
            <a:r>
              <a:rPr lang="en-US" dirty="0"/>
              <a:t> </a:t>
            </a:r>
            <a:r>
              <a:rPr lang="en-US" dirty="0" err="1"/>
              <a:t>passados</a:t>
            </a:r>
            <a:r>
              <a:rPr lang="en-US" dirty="0"/>
              <a:t>, </a:t>
            </a:r>
            <a:r>
              <a:rPr lang="en-US" dirty="0" err="1"/>
              <a:t>formata-os</a:t>
            </a:r>
            <a:r>
              <a:rPr lang="en-US" dirty="0"/>
              <a:t> e </a:t>
            </a:r>
            <a:r>
              <a:rPr lang="en-US" dirty="0" err="1"/>
              <a:t>coloca-os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string,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espaços</a:t>
            </a:r>
            <a:r>
              <a:rPr lang="en-US" dirty="0"/>
              <a:t> </a:t>
            </a:r>
            <a:r>
              <a:rPr lang="en-US" dirty="0" err="1"/>
              <a:t>reservados</a:t>
            </a:r>
            <a:r>
              <a:rPr lang="en-US" dirty="0"/>
              <a:t> </a:t>
            </a:r>
            <a:r>
              <a:rPr lang="en-US" dirty="0" err="1"/>
              <a:t>pelas</a:t>
            </a:r>
            <a:r>
              <a:rPr lang="en-US" dirty="0"/>
              <a:t> </a:t>
            </a:r>
            <a:r>
              <a:rPr lang="en-US" dirty="0" err="1"/>
              <a:t>chaves</a:t>
            </a:r>
            <a:r>
              <a:rPr lang="en-US" dirty="0"/>
              <a:t>, {} 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74C912-D3BD-CD48-AABB-1E52BC737C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067294"/>
            <a:ext cx="9144000" cy="251764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A1E089D-835E-C645-90C4-6FCA0830C893}"/>
              </a:ext>
            </a:extLst>
          </p:cNvPr>
          <p:cNvSpPr txBox="1"/>
          <p:nvPr/>
        </p:nvSpPr>
        <p:spPr>
          <a:xfrm>
            <a:off x="107504" y="0"/>
            <a:ext cx="1008112" cy="9574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00089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Rodapé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Prof. Airton J. S. Garcia</a:t>
            </a: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9BCA8-A2FE-4FBD-95C7-E5E20E0B91FD}" type="slidenum">
              <a:rPr lang="pt-BR" smtClean="0"/>
              <a:t>35</a:t>
            </a:fld>
            <a:endParaRPr lang="pt-BR"/>
          </a:p>
        </p:txBody>
      </p:sp>
      <p:sp>
        <p:nvSpPr>
          <p:cNvPr id="5" name="CaixaDeTexto 4"/>
          <p:cNvSpPr txBox="1"/>
          <p:nvPr/>
        </p:nvSpPr>
        <p:spPr>
          <a:xfrm>
            <a:off x="2123728" y="102393"/>
            <a:ext cx="39593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>
                <a:solidFill>
                  <a:srgbClr val="000000"/>
                </a:solidFill>
                <a:latin typeface="Segoe UI"/>
              </a:rPr>
              <a:t>Formatação</a:t>
            </a:r>
            <a:r>
              <a:rPr lang="en-US" sz="3200" dirty="0">
                <a:solidFill>
                  <a:srgbClr val="000000"/>
                </a:solidFill>
                <a:latin typeface="Segoe UI"/>
              </a:rPr>
              <a:t> em </a:t>
            </a:r>
            <a:r>
              <a:rPr lang="en-US" sz="3200" dirty="0" err="1">
                <a:solidFill>
                  <a:srgbClr val="000000"/>
                </a:solidFill>
                <a:latin typeface="Segoe UI"/>
              </a:rPr>
              <a:t>cadeia</a:t>
            </a:r>
            <a:endParaRPr lang="en-US" sz="3200" dirty="0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46F4038-F746-0D4B-8E1C-7A58759F8C0F}"/>
              </a:ext>
            </a:extLst>
          </p:cNvPr>
          <p:cNvSpPr/>
          <p:nvPr/>
        </p:nvSpPr>
        <p:spPr>
          <a:xfrm>
            <a:off x="96145" y="888105"/>
            <a:ext cx="895171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O </a:t>
            </a:r>
            <a:r>
              <a:rPr lang="en-US" dirty="0" err="1"/>
              <a:t>método</a:t>
            </a:r>
            <a:r>
              <a:rPr lang="en-US" dirty="0"/>
              <a:t> format () </a:t>
            </a:r>
            <a:r>
              <a:rPr lang="en-US" dirty="0" err="1"/>
              <a:t>recebe</a:t>
            </a:r>
            <a:r>
              <a:rPr lang="en-US" dirty="0"/>
              <a:t> um </a:t>
            </a:r>
            <a:r>
              <a:rPr lang="en-US" dirty="0" err="1"/>
              <a:t>número</a:t>
            </a:r>
            <a:r>
              <a:rPr lang="en-US" dirty="0"/>
              <a:t> </a:t>
            </a:r>
            <a:r>
              <a:rPr lang="en-US" dirty="0" err="1"/>
              <a:t>ilimitado</a:t>
            </a:r>
            <a:r>
              <a:rPr lang="en-US" dirty="0"/>
              <a:t> de </a:t>
            </a:r>
            <a:r>
              <a:rPr lang="en-US" dirty="0" err="1"/>
              <a:t>argumentos</a:t>
            </a:r>
            <a:r>
              <a:rPr lang="en-US" dirty="0"/>
              <a:t> e </a:t>
            </a:r>
            <a:r>
              <a:rPr lang="en-US" dirty="0" err="1"/>
              <a:t>é</a:t>
            </a:r>
            <a:r>
              <a:rPr lang="en-US" dirty="0"/>
              <a:t> </a:t>
            </a:r>
            <a:r>
              <a:rPr lang="en-US" dirty="0" err="1"/>
              <a:t>colocado</a:t>
            </a:r>
            <a:r>
              <a:rPr lang="en-US" dirty="0"/>
              <a:t>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respectivos</a:t>
            </a:r>
            <a:r>
              <a:rPr lang="en-US" dirty="0"/>
              <a:t> </a:t>
            </a:r>
            <a:r>
              <a:rPr lang="en-US" dirty="0" err="1"/>
              <a:t>espaços</a:t>
            </a:r>
            <a:r>
              <a:rPr lang="en-US" dirty="0"/>
              <a:t> </a:t>
            </a:r>
            <a:r>
              <a:rPr lang="en-US" dirty="0" err="1"/>
              <a:t>reservados</a:t>
            </a:r>
            <a:r>
              <a:rPr lang="en-US" dirty="0"/>
              <a:t>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53FF9E2-D340-C146-A926-5C559937CA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145" y="1730747"/>
            <a:ext cx="8951710" cy="273438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4513249-5317-0E49-9387-68476E9A0A91}"/>
              </a:ext>
            </a:extLst>
          </p:cNvPr>
          <p:cNvSpPr txBox="1"/>
          <p:nvPr/>
        </p:nvSpPr>
        <p:spPr>
          <a:xfrm>
            <a:off x="107504" y="0"/>
            <a:ext cx="1008112" cy="9574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8759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Rodapé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Prof. Airton J. S. Garcia</a:t>
            </a: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9BCA8-A2FE-4FBD-95C7-E5E20E0B91FD}" type="slidenum">
              <a:rPr lang="pt-BR" smtClean="0"/>
              <a:t>36</a:t>
            </a:fld>
            <a:endParaRPr lang="pt-BR"/>
          </a:p>
        </p:txBody>
      </p:sp>
      <p:sp>
        <p:nvSpPr>
          <p:cNvPr id="5" name="CaixaDeTexto 4"/>
          <p:cNvSpPr txBox="1"/>
          <p:nvPr/>
        </p:nvSpPr>
        <p:spPr>
          <a:xfrm>
            <a:off x="2123728" y="102393"/>
            <a:ext cx="39593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>
                <a:solidFill>
                  <a:srgbClr val="000000"/>
                </a:solidFill>
                <a:latin typeface="Segoe UI"/>
              </a:rPr>
              <a:t>Formatação</a:t>
            </a:r>
            <a:r>
              <a:rPr lang="en-US" sz="3200" dirty="0">
                <a:solidFill>
                  <a:srgbClr val="000000"/>
                </a:solidFill>
                <a:latin typeface="Segoe UI"/>
              </a:rPr>
              <a:t> em </a:t>
            </a:r>
            <a:r>
              <a:rPr lang="en-US" sz="3200" dirty="0" err="1">
                <a:solidFill>
                  <a:srgbClr val="000000"/>
                </a:solidFill>
                <a:latin typeface="Segoe UI"/>
              </a:rPr>
              <a:t>cadeia</a:t>
            </a:r>
            <a:endParaRPr lang="en-US" sz="3200" dirty="0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46F4038-F746-0D4B-8E1C-7A58759F8C0F}"/>
              </a:ext>
            </a:extLst>
          </p:cNvPr>
          <p:cNvSpPr/>
          <p:nvPr/>
        </p:nvSpPr>
        <p:spPr>
          <a:xfrm>
            <a:off x="96145" y="888105"/>
            <a:ext cx="895171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Você</a:t>
            </a:r>
            <a:r>
              <a:rPr lang="en-US" dirty="0"/>
              <a:t> </a:t>
            </a:r>
            <a:r>
              <a:rPr lang="en-US" dirty="0" err="1"/>
              <a:t>pode</a:t>
            </a:r>
            <a:r>
              <a:rPr lang="en-US" dirty="0"/>
              <a:t> </a:t>
            </a:r>
            <a:r>
              <a:rPr lang="en-US" dirty="0" err="1"/>
              <a:t>usar</a:t>
            </a:r>
            <a:r>
              <a:rPr lang="en-US" dirty="0"/>
              <a:t> </a:t>
            </a:r>
            <a:r>
              <a:rPr lang="en-US" dirty="0" err="1"/>
              <a:t>números</a:t>
            </a:r>
            <a:r>
              <a:rPr lang="en-US" dirty="0"/>
              <a:t> de </a:t>
            </a:r>
            <a:r>
              <a:rPr lang="en-US" dirty="0" err="1"/>
              <a:t>índice</a:t>
            </a:r>
            <a:r>
              <a:rPr lang="en-US" dirty="0"/>
              <a:t> {0}para </a:t>
            </a:r>
            <a:r>
              <a:rPr lang="en-US" dirty="0" err="1"/>
              <a:t>garantir</a:t>
            </a:r>
            <a:r>
              <a:rPr lang="en-US" dirty="0"/>
              <a:t> que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argumentos</a:t>
            </a:r>
            <a:r>
              <a:rPr lang="en-US" dirty="0"/>
              <a:t> </a:t>
            </a:r>
            <a:r>
              <a:rPr lang="en-US" dirty="0" err="1"/>
              <a:t>sejam</a:t>
            </a:r>
            <a:r>
              <a:rPr lang="en-US" dirty="0"/>
              <a:t> </a:t>
            </a:r>
            <a:r>
              <a:rPr lang="en-US" dirty="0" err="1"/>
              <a:t>colocados</a:t>
            </a:r>
            <a:r>
              <a:rPr lang="en-US" dirty="0"/>
              <a:t>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espaços</a:t>
            </a:r>
            <a:r>
              <a:rPr lang="en-US" dirty="0"/>
              <a:t> </a:t>
            </a:r>
            <a:r>
              <a:rPr lang="en-US" dirty="0" err="1"/>
              <a:t>reservados</a:t>
            </a:r>
            <a:r>
              <a:rPr lang="en-US" dirty="0"/>
              <a:t> </a:t>
            </a:r>
            <a:r>
              <a:rPr lang="en-US" dirty="0" err="1"/>
              <a:t>corretos</a:t>
            </a:r>
            <a:r>
              <a:rPr lang="en-US" dirty="0"/>
              <a:t>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1747991-2DB8-7A46-923B-60A6A0C33F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115" y="1735373"/>
            <a:ext cx="8626357" cy="261525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37D2EF5-74B6-DF45-BB8D-26C259DF8164}"/>
              </a:ext>
            </a:extLst>
          </p:cNvPr>
          <p:cNvSpPr txBox="1"/>
          <p:nvPr/>
        </p:nvSpPr>
        <p:spPr>
          <a:xfrm>
            <a:off x="107504" y="0"/>
            <a:ext cx="1008112" cy="9574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911265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Rodapé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Prof. Airton J. S. Garcia</a:t>
            </a: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9BCA8-A2FE-4FBD-95C7-E5E20E0B91FD}" type="slidenum">
              <a:rPr lang="pt-BR" smtClean="0"/>
              <a:t>37</a:t>
            </a:fld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idx="1"/>
          </p:nvPr>
        </p:nvSpPr>
        <p:spPr>
          <a:xfrm>
            <a:off x="1619672" y="1275606"/>
            <a:ext cx="6048672" cy="3096344"/>
          </a:xfrm>
        </p:spPr>
        <p:txBody>
          <a:bodyPr>
            <a:normAutofit fontScale="70000" lnSpcReduction="20000"/>
          </a:bodyPr>
          <a:lstStyle/>
          <a:p>
            <a:r>
              <a:rPr lang="pt-BR" dirty="0"/>
              <a:t>Criar um arquivo, variavel.py</a:t>
            </a:r>
          </a:p>
          <a:p>
            <a:r>
              <a:rPr lang="pt-BR" dirty="0"/>
              <a:t>Criar variáveis de ambos os tipos (</a:t>
            </a:r>
            <a:r>
              <a:rPr lang="pt-BR" dirty="0">
                <a:solidFill>
                  <a:srgbClr val="FF0000"/>
                </a:solidFill>
              </a:rPr>
              <a:t>=</a:t>
            </a:r>
            <a:r>
              <a:rPr lang="pt-BR" dirty="0"/>
              <a:t>).</a:t>
            </a:r>
          </a:p>
          <a:p>
            <a:r>
              <a:rPr lang="pt-BR" dirty="0"/>
              <a:t>Mostrar o valor atribuído.</a:t>
            </a:r>
          </a:p>
          <a:p>
            <a:r>
              <a:rPr lang="pt-BR" dirty="0"/>
              <a:t>Mostrar tipo da variável.</a:t>
            </a:r>
          </a:p>
          <a:p>
            <a:r>
              <a:rPr lang="pt-BR" dirty="0"/>
              <a:t>Executar o programa.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/>
              <a:t>Nota: usar comando, </a:t>
            </a:r>
            <a:r>
              <a:rPr lang="pt-BR" dirty="0">
                <a:solidFill>
                  <a:srgbClr val="FF0000"/>
                </a:solidFill>
              </a:rPr>
              <a:t>type(</a:t>
            </a:r>
            <a:r>
              <a:rPr lang="pt-BR" dirty="0" err="1">
                <a:solidFill>
                  <a:srgbClr val="FF0000"/>
                </a:solidFill>
              </a:rPr>
              <a:t>nome_var</a:t>
            </a:r>
            <a:r>
              <a:rPr lang="pt-BR" dirty="0">
                <a:solidFill>
                  <a:srgbClr val="FF0000"/>
                </a:solidFill>
              </a:rPr>
              <a:t>)</a:t>
            </a:r>
          </a:p>
          <a:p>
            <a:pPr marL="0" indent="0">
              <a:buNone/>
            </a:pPr>
            <a:endParaRPr lang="pt-BR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pt-BR" dirty="0">
                <a:solidFill>
                  <a:srgbClr val="FF0000"/>
                </a:solidFill>
              </a:rPr>
              <a:t>https://docs.python.org/3/</a:t>
            </a:r>
          </a:p>
        </p:txBody>
      </p:sp>
      <p:sp>
        <p:nvSpPr>
          <p:cNvPr id="5" name="CaixaDeTexto 4"/>
          <p:cNvSpPr txBox="1"/>
          <p:nvPr/>
        </p:nvSpPr>
        <p:spPr>
          <a:xfrm>
            <a:off x="3491880" y="267494"/>
            <a:ext cx="14835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/>
              <a:t>Práticas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32CB73-2DF0-F945-A22B-B97AAB39E0AD}"/>
              </a:ext>
            </a:extLst>
          </p:cNvPr>
          <p:cNvSpPr txBox="1"/>
          <p:nvPr/>
        </p:nvSpPr>
        <p:spPr>
          <a:xfrm>
            <a:off x="107504" y="0"/>
            <a:ext cx="1008112" cy="9574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160474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Rodapé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Prof. Airton J. S. Garcia</a:t>
            </a: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9BCA8-A2FE-4FBD-95C7-E5E20E0B91FD}" type="slidenum">
              <a:rPr lang="pt-BR" smtClean="0"/>
              <a:t>38</a:t>
            </a:fld>
            <a:endParaRPr lang="pt-BR"/>
          </a:p>
        </p:txBody>
      </p:sp>
      <p:sp>
        <p:nvSpPr>
          <p:cNvPr id="5" name="CaixaDeTexto 4"/>
          <p:cNvSpPr txBox="1"/>
          <p:nvPr/>
        </p:nvSpPr>
        <p:spPr>
          <a:xfrm>
            <a:off x="3347864" y="195486"/>
            <a:ext cx="14835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/>
              <a:t>Práticas</a:t>
            </a:r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987574"/>
            <a:ext cx="7992888" cy="31692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99111D7-0C14-024F-A2B6-013A79738F01}"/>
              </a:ext>
            </a:extLst>
          </p:cNvPr>
          <p:cNvSpPr txBox="1"/>
          <p:nvPr/>
        </p:nvSpPr>
        <p:spPr>
          <a:xfrm>
            <a:off x="107504" y="0"/>
            <a:ext cx="1008112" cy="9574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326178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>
            <a:spLocks noGrp="1"/>
          </p:cNvSpPr>
          <p:nvPr>
            <p:ph type="ctrTitle"/>
          </p:nvPr>
        </p:nvSpPr>
        <p:spPr>
          <a:xfrm>
            <a:off x="1619672" y="267494"/>
            <a:ext cx="4824536" cy="1750591"/>
          </a:xfrm>
        </p:spPr>
        <p:txBody>
          <a:bodyPr>
            <a:normAutofit/>
          </a:bodyPr>
          <a:lstStyle/>
          <a:p>
            <a:r>
              <a:rPr lang="pt-BR" b="1" dirty="0">
                <a:solidFill>
                  <a:schemeClr val="bg1"/>
                </a:solidFill>
              </a:rPr>
              <a:t>Python</a:t>
            </a:r>
            <a:br>
              <a:rPr lang="pt-BR" b="1" dirty="0">
                <a:solidFill>
                  <a:schemeClr val="bg1"/>
                </a:solidFill>
              </a:rPr>
            </a:br>
            <a:r>
              <a:rPr lang="pt-BR" b="1" dirty="0">
                <a:solidFill>
                  <a:schemeClr val="bg1"/>
                </a:solidFill>
              </a:rPr>
              <a:t>Aula 02</a:t>
            </a:r>
          </a:p>
        </p:txBody>
      </p:sp>
      <p:sp>
        <p:nvSpPr>
          <p:cNvPr id="2" name="CaixaDeTexto 1"/>
          <p:cNvSpPr txBox="1"/>
          <p:nvPr/>
        </p:nvSpPr>
        <p:spPr>
          <a:xfrm>
            <a:off x="755576" y="1995686"/>
            <a:ext cx="26125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Operadores Python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6E74EE-0166-D74F-955F-1645469BE2B2}"/>
              </a:ext>
            </a:extLst>
          </p:cNvPr>
          <p:cNvSpPr txBox="1"/>
          <p:nvPr/>
        </p:nvSpPr>
        <p:spPr>
          <a:xfrm>
            <a:off x="6660232" y="3593912"/>
            <a:ext cx="2160979" cy="127433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83443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Rodapé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Prof. Airton J. S. Garcia</a:t>
            </a: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9BCA8-A2FE-4FBD-95C7-E5E20E0B91FD}" type="slidenum">
              <a:rPr lang="pt-BR" smtClean="0"/>
              <a:t>4</a:t>
            </a:fld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pt-BR" b="1" dirty="0"/>
              <a:t>Há algum requisito ou pré-requisito para o curso?</a:t>
            </a:r>
          </a:p>
          <a:p>
            <a:pPr marL="514350" indent="-514350">
              <a:buFont typeface="+mj-lt"/>
              <a:buAutoNum type="alphaLcPeriod"/>
            </a:pPr>
            <a:r>
              <a:rPr lang="pt-BR" dirty="0"/>
              <a:t>Você precisa ter um computador</a:t>
            </a:r>
          </a:p>
          <a:p>
            <a:pPr marL="514350" indent="-514350">
              <a:buFont typeface="+mj-lt"/>
              <a:buAutoNum type="alphaLcPeriod"/>
            </a:pPr>
            <a:r>
              <a:rPr lang="pt-BR" dirty="0"/>
              <a:t>E você precisa ter vontade de aprender coisas novas e usar a cabeça para desenvolver soluções para problemas reais</a:t>
            </a:r>
          </a:p>
          <a:p>
            <a:r>
              <a:rPr lang="pt-BR" b="1" dirty="0"/>
              <a:t>Para quem é este curso:</a:t>
            </a:r>
          </a:p>
          <a:p>
            <a:pPr marL="514350" indent="-514350">
              <a:buFont typeface="+mj-lt"/>
              <a:buAutoNum type="alphaLcPeriod"/>
            </a:pPr>
            <a:r>
              <a:rPr lang="pt-BR" dirty="0"/>
              <a:t>Qualquer pessoa que queira aprender a programar</a:t>
            </a:r>
          </a:p>
          <a:p>
            <a:pPr marL="514350" indent="-514350">
              <a:buFont typeface="+mj-lt"/>
              <a:buAutoNum type="alphaLcPeriod"/>
            </a:pPr>
            <a:r>
              <a:rPr lang="pt-BR" dirty="0"/>
              <a:t>Pessoas que queiram dominar a linguagem Python para no futuro criar tecnologias relacionadas com </a:t>
            </a:r>
            <a:r>
              <a:rPr lang="pt-BR" dirty="0" err="1"/>
              <a:t>Machine</a:t>
            </a:r>
            <a:r>
              <a:rPr lang="pt-BR" dirty="0"/>
              <a:t> Learning, Desenvolvimento de jogos, Cálculos científicos, Estatística, Web </a:t>
            </a:r>
            <a:r>
              <a:rPr lang="pt-BR" dirty="0" err="1"/>
              <a:t>Scraping</a:t>
            </a:r>
            <a:r>
              <a:rPr lang="pt-BR" dirty="0"/>
              <a:t>, Desenvolvimento Web, etc.</a:t>
            </a:r>
          </a:p>
          <a:p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2843808" y="411510"/>
            <a:ext cx="20882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Introdução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17293C-81C1-B44D-91DC-E6C6B4BECC4D}"/>
              </a:ext>
            </a:extLst>
          </p:cNvPr>
          <p:cNvSpPr txBox="1"/>
          <p:nvPr/>
        </p:nvSpPr>
        <p:spPr>
          <a:xfrm>
            <a:off x="107504" y="0"/>
            <a:ext cx="1008112" cy="9574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375631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Rodapé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Prof. Airton J. S. Garcia</a:t>
            </a: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9BCA8-A2FE-4FBD-95C7-E5E20E0B91FD}" type="slidenum">
              <a:rPr lang="pt-BR" smtClean="0"/>
              <a:t>40</a:t>
            </a:fld>
            <a:endParaRPr lang="pt-BR"/>
          </a:p>
        </p:txBody>
      </p:sp>
      <p:sp>
        <p:nvSpPr>
          <p:cNvPr id="5" name="CaixaDeTexto 4"/>
          <p:cNvSpPr txBox="1"/>
          <p:nvPr/>
        </p:nvSpPr>
        <p:spPr>
          <a:xfrm>
            <a:off x="2555776" y="166745"/>
            <a:ext cx="42588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/>
              <a:t>Aula 02 – </a:t>
            </a:r>
            <a:r>
              <a:rPr lang="en-US" sz="2400" dirty="0"/>
              <a:t>Operadores Python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2FFE91D-9419-ED4A-95C4-07B66A49BE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t-BR" sz="2000" dirty="0"/>
              <a:t>Operadores são usados ​​para executar operações em variáveis ​​e valores.</a:t>
            </a:r>
          </a:p>
          <a:p>
            <a:pPr marL="0" indent="0">
              <a:buNone/>
            </a:pPr>
            <a:r>
              <a:rPr lang="pt-BR" sz="2000" dirty="0"/>
              <a:t>Python divide os operadores nos seguintes grupos: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900" dirty="0"/>
              <a:t>Operadores aritméticos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900" dirty="0"/>
              <a:t>Operadores de </a:t>
            </a:r>
            <a:r>
              <a:rPr lang="en-US" sz="1900" dirty="0" err="1"/>
              <a:t>atribuição</a:t>
            </a:r>
            <a:endParaRPr lang="en-US" sz="1900" dirty="0"/>
          </a:p>
          <a:p>
            <a:pPr marL="457200" indent="-457200">
              <a:buFont typeface="+mj-lt"/>
              <a:buAutoNum type="arabicPeriod"/>
            </a:pPr>
            <a:r>
              <a:rPr lang="en-US" sz="1900" dirty="0"/>
              <a:t>Operadores de </a:t>
            </a:r>
            <a:r>
              <a:rPr lang="en-US" sz="1900" dirty="0" err="1"/>
              <a:t>comparação</a:t>
            </a:r>
            <a:endParaRPr lang="en-US" sz="1900" dirty="0"/>
          </a:p>
          <a:p>
            <a:pPr marL="457200" indent="-457200">
              <a:buFont typeface="+mj-lt"/>
              <a:buAutoNum type="arabicPeriod"/>
            </a:pPr>
            <a:r>
              <a:rPr lang="en-US" sz="1900" dirty="0"/>
              <a:t>Operadores </a:t>
            </a:r>
            <a:r>
              <a:rPr lang="en-US" sz="1900" dirty="0" err="1"/>
              <a:t>lógicos</a:t>
            </a:r>
            <a:endParaRPr lang="en-US" sz="1900" dirty="0"/>
          </a:p>
          <a:p>
            <a:pPr marL="457200" indent="-457200">
              <a:buFont typeface="+mj-lt"/>
              <a:buAutoNum type="arabicPeriod"/>
            </a:pPr>
            <a:r>
              <a:rPr lang="en-US" sz="1900" dirty="0"/>
              <a:t>Operadores de </a:t>
            </a:r>
            <a:r>
              <a:rPr lang="en-US" sz="1900" dirty="0" err="1"/>
              <a:t>identidade</a:t>
            </a:r>
            <a:endParaRPr lang="en-US" sz="1900" dirty="0"/>
          </a:p>
          <a:p>
            <a:pPr marL="457200" indent="-457200">
              <a:buFont typeface="+mj-lt"/>
              <a:buAutoNum type="arabicPeriod"/>
            </a:pPr>
            <a:r>
              <a:rPr lang="en-US" sz="1900" dirty="0"/>
              <a:t>Operadores de </a:t>
            </a:r>
            <a:r>
              <a:rPr lang="en-US" sz="1900" dirty="0" err="1"/>
              <a:t>associação</a:t>
            </a:r>
            <a:endParaRPr lang="en-US" sz="1900" dirty="0"/>
          </a:p>
          <a:p>
            <a:pPr marL="457200" indent="-457200">
              <a:buFont typeface="+mj-lt"/>
              <a:buAutoNum type="arabicPeriod"/>
            </a:pPr>
            <a:r>
              <a:rPr lang="en-US" sz="1900" dirty="0"/>
              <a:t>Operadores bit a bit</a:t>
            </a:r>
          </a:p>
          <a:p>
            <a:pPr marL="0" indent="0">
              <a:buNone/>
            </a:pPr>
            <a:endParaRPr lang="pt-BR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01D9E4-DD92-4544-ACD9-7DB706C60519}"/>
              </a:ext>
            </a:extLst>
          </p:cNvPr>
          <p:cNvSpPr txBox="1"/>
          <p:nvPr/>
        </p:nvSpPr>
        <p:spPr>
          <a:xfrm>
            <a:off x="107504" y="0"/>
            <a:ext cx="1008112" cy="9574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920627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Rodapé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Prof. Airton J. S. Garcia</a:t>
            </a: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9BCA8-A2FE-4FBD-95C7-E5E20E0B91FD}" type="slidenum">
              <a:rPr lang="pt-BR" smtClean="0"/>
              <a:t>41</a:t>
            </a:fld>
            <a:endParaRPr lang="pt-BR"/>
          </a:p>
        </p:txBody>
      </p:sp>
      <p:sp>
        <p:nvSpPr>
          <p:cNvPr id="5" name="CaixaDeTexto 4"/>
          <p:cNvSpPr txBox="1"/>
          <p:nvPr/>
        </p:nvSpPr>
        <p:spPr>
          <a:xfrm>
            <a:off x="1560053" y="102393"/>
            <a:ext cx="60238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00000"/>
                </a:solidFill>
                <a:latin typeface="Segoe UI"/>
              </a:rPr>
              <a:t>Operadores aritméticos em Python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2FFE91D-9419-ED4A-95C4-07B66A49BE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874514"/>
            <a:ext cx="8229600" cy="33944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Verdana" panose="020B0604030504040204" pitchFamily="34" charset="0"/>
              </a:rPr>
              <a:t>Operadores aritméticos </a:t>
            </a:r>
            <a:r>
              <a:rPr lang="en-US" sz="2000" dirty="0" err="1">
                <a:solidFill>
                  <a:srgbClr val="000000"/>
                </a:solidFill>
                <a:latin typeface="Verdana" panose="020B0604030504040204" pitchFamily="34" charset="0"/>
              </a:rPr>
              <a:t>são</a:t>
            </a:r>
            <a:r>
              <a:rPr lang="en-US" sz="20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Verdana" panose="020B0604030504040204" pitchFamily="34" charset="0"/>
              </a:rPr>
              <a:t>usados</a:t>
            </a:r>
            <a:r>
              <a:rPr lang="en-US" sz="2000" dirty="0">
                <a:solidFill>
                  <a:srgbClr val="000000"/>
                </a:solidFill>
                <a:latin typeface="Verdana" panose="020B0604030504040204" pitchFamily="34" charset="0"/>
              </a:rPr>
              <a:t> ​​com </a:t>
            </a:r>
            <a:r>
              <a:rPr lang="en-US" sz="2000" dirty="0" err="1">
                <a:solidFill>
                  <a:srgbClr val="000000"/>
                </a:solidFill>
                <a:latin typeface="Verdana" panose="020B0604030504040204" pitchFamily="34" charset="0"/>
              </a:rPr>
              <a:t>valores</a:t>
            </a:r>
            <a:r>
              <a:rPr lang="en-US" sz="20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Verdana" panose="020B0604030504040204" pitchFamily="34" charset="0"/>
              </a:rPr>
              <a:t>numéricos</a:t>
            </a:r>
            <a:r>
              <a:rPr lang="en-US" sz="2000" dirty="0">
                <a:solidFill>
                  <a:srgbClr val="000000"/>
                </a:solidFill>
                <a:latin typeface="Verdana" panose="020B0604030504040204" pitchFamily="34" charset="0"/>
              </a:rPr>
              <a:t> para </a:t>
            </a:r>
            <a:r>
              <a:rPr lang="en-US" sz="2000" dirty="0" err="1">
                <a:solidFill>
                  <a:srgbClr val="000000"/>
                </a:solidFill>
                <a:latin typeface="Verdana" panose="020B0604030504040204" pitchFamily="34" charset="0"/>
              </a:rPr>
              <a:t>executar</a:t>
            </a:r>
            <a:r>
              <a:rPr lang="en-US" sz="20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Verdana" panose="020B0604030504040204" pitchFamily="34" charset="0"/>
              </a:rPr>
              <a:t>operações</a:t>
            </a:r>
            <a:r>
              <a:rPr lang="en-US" sz="20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Verdana" panose="020B0604030504040204" pitchFamily="34" charset="0"/>
              </a:rPr>
              <a:t>matemáticas</a:t>
            </a:r>
            <a:r>
              <a:rPr lang="en-US" sz="20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Verdana" panose="020B0604030504040204" pitchFamily="34" charset="0"/>
              </a:rPr>
              <a:t>comuns</a:t>
            </a:r>
            <a:r>
              <a:rPr lang="en-US" sz="2000" dirty="0">
                <a:solidFill>
                  <a:srgbClr val="000000"/>
                </a:solidFill>
                <a:latin typeface="Verdana" panose="020B0604030504040204" pitchFamily="34" charset="0"/>
              </a:rPr>
              <a:t>:</a:t>
            </a:r>
            <a:endParaRPr lang="pt-BR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B80523-33E8-6640-B39B-B02B886457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503" y="1585673"/>
            <a:ext cx="8928993" cy="293245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AFC22A4-28AE-3E48-B648-07D57B50B3DB}"/>
              </a:ext>
            </a:extLst>
          </p:cNvPr>
          <p:cNvSpPr txBox="1"/>
          <p:nvPr/>
        </p:nvSpPr>
        <p:spPr>
          <a:xfrm>
            <a:off x="107504" y="43520"/>
            <a:ext cx="1008112" cy="87039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949808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Rodapé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Prof. Airton J. S. Garcia</a:t>
            </a: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9BCA8-A2FE-4FBD-95C7-E5E20E0B91FD}" type="slidenum">
              <a:rPr lang="pt-BR" smtClean="0"/>
              <a:t>42</a:t>
            </a:fld>
            <a:endParaRPr lang="pt-BR"/>
          </a:p>
        </p:txBody>
      </p:sp>
      <p:sp>
        <p:nvSpPr>
          <p:cNvPr id="5" name="CaixaDeTexto 4"/>
          <p:cNvSpPr txBox="1"/>
          <p:nvPr/>
        </p:nvSpPr>
        <p:spPr>
          <a:xfrm>
            <a:off x="1560053" y="102393"/>
            <a:ext cx="60238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00000"/>
                </a:solidFill>
                <a:latin typeface="Segoe UI"/>
              </a:rPr>
              <a:t>Operadores aritméticos em Python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2FFE91D-9419-ED4A-95C4-07B66A49BE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3608" y="599402"/>
            <a:ext cx="8229600" cy="676204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2200" dirty="0" err="1"/>
              <a:t>Os</a:t>
            </a:r>
            <a:r>
              <a:rPr lang="en-US" sz="2200" dirty="0"/>
              <a:t> </a:t>
            </a:r>
            <a:r>
              <a:rPr lang="en-US" sz="2200" dirty="0" err="1"/>
              <a:t>operadores</a:t>
            </a:r>
            <a:r>
              <a:rPr lang="en-US" sz="2200" dirty="0"/>
              <a:t> de </a:t>
            </a:r>
            <a:r>
              <a:rPr lang="en-US" sz="2200" dirty="0" err="1"/>
              <a:t>atribuição</a:t>
            </a:r>
            <a:r>
              <a:rPr lang="en-US" sz="2200" dirty="0"/>
              <a:t> </a:t>
            </a:r>
            <a:r>
              <a:rPr lang="en-US" sz="2200" dirty="0" err="1"/>
              <a:t>são</a:t>
            </a:r>
            <a:r>
              <a:rPr lang="en-US" sz="2200" dirty="0"/>
              <a:t> </a:t>
            </a:r>
            <a:r>
              <a:rPr lang="en-US" sz="2200" dirty="0" err="1"/>
              <a:t>usados</a:t>
            </a:r>
            <a:r>
              <a:rPr lang="en-US" sz="2200" dirty="0"/>
              <a:t> ​​para </a:t>
            </a:r>
            <a:r>
              <a:rPr lang="en-US" sz="2200" dirty="0" err="1"/>
              <a:t>atribuir</a:t>
            </a:r>
            <a:r>
              <a:rPr lang="en-US" sz="2200" dirty="0"/>
              <a:t> </a:t>
            </a:r>
            <a:r>
              <a:rPr lang="en-US" sz="2200" dirty="0" err="1"/>
              <a:t>valores</a:t>
            </a:r>
            <a:r>
              <a:rPr lang="en-US" sz="2200" dirty="0"/>
              <a:t> a variáveis:</a:t>
            </a:r>
            <a:endParaRPr lang="pt-BR" sz="2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BE74329-E893-F845-AC50-CF4CDA9C95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294" y="991216"/>
            <a:ext cx="8905202" cy="399137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7623D6E-F284-CD49-90A5-AC0B24067243}"/>
              </a:ext>
            </a:extLst>
          </p:cNvPr>
          <p:cNvSpPr txBox="1"/>
          <p:nvPr/>
        </p:nvSpPr>
        <p:spPr>
          <a:xfrm>
            <a:off x="107504" y="0"/>
            <a:ext cx="1008112" cy="9574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114095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Rodapé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Prof. Airton J. S. Garcia</a:t>
            </a: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9BCA8-A2FE-4FBD-95C7-E5E20E0B91FD}" type="slidenum">
              <a:rPr lang="pt-BR" smtClean="0"/>
              <a:t>43</a:t>
            </a:fld>
            <a:endParaRPr lang="pt-BR"/>
          </a:p>
        </p:txBody>
      </p:sp>
      <p:sp>
        <p:nvSpPr>
          <p:cNvPr id="5" name="CaixaDeTexto 4"/>
          <p:cNvSpPr txBox="1"/>
          <p:nvPr/>
        </p:nvSpPr>
        <p:spPr>
          <a:xfrm>
            <a:off x="1560053" y="102393"/>
            <a:ext cx="60735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00000"/>
                </a:solidFill>
                <a:latin typeface="Segoe UI"/>
              </a:rPr>
              <a:t>Operadores de </a:t>
            </a:r>
            <a:r>
              <a:rPr lang="en-US" sz="3200" dirty="0" err="1">
                <a:solidFill>
                  <a:srgbClr val="000000"/>
                </a:solidFill>
                <a:latin typeface="Segoe UI"/>
              </a:rPr>
              <a:t>comparação</a:t>
            </a:r>
            <a:r>
              <a:rPr lang="en-US" sz="3200" dirty="0">
                <a:solidFill>
                  <a:srgbClr val="000000"/>
                </a:solidFill>
                <a:latin typeface="Segoe UI"/>
              </a:rPr>
              <a:t> Python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2FFE91D-9419-ED4A-95C4-07B66A49BE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504" y="843558"/>
            <a:ext cx="8229600" cy="360040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/>
              <a:t>Operadores de </a:t>
            </a:r>
            <a:r>
              <a:rPr lang="en-US" dirty="0" err="1"/>
              <a:t>comparação</a:t>
            </a:r>
            <a:r>
              <a:rPr lang="en-US" dirty="0"/>
              <a:t> </a:t>
            </a:r>
            <a:r>
              <a:rPr lang="en-US" dirty="0" err="1"/>
              <a:t>são</a:t>
            </a:r>
            <a:r>
              <a:rPr lang="en-US" dirty="0"/>
              <a:t> </a:t>
            </a:r>
            <a:r>
              <a:rPr lang="en-US" dirty="0" err="1"/>
              <a:t>usados</a:t>
            </a:r>
            <a:r>
              <a:rPr lang="en-US" dirty="0"/>
              <a:t> ​​para </a:t>
            </a:r>
            <a:r>
              <a:rPr lang="en-US" dirty="0" err="1"/>
              <a:t>comparar</a:t>
            </a:r>
            <a:r>
              <a:rPr lang="en-US" dirty="0"/>
              <a:t> </a:t>
            </a:r>
            <a:r>
              <a:rPr lang="en-US" dirty="0" err="1"/>
              <a:t>dois</a:t>
            </a:r>
            <a:r>
              <a:rPr lang="en-US" dirty="0"/>
              <a:t> </a:t>
            </a:r>
            <a:r>
              <a:rPr lang="en-US" dirty="0" err="1"/>
              <a:t>valores</a:t>
            </a:r>
            <a:r>
              <a:rPr lang="en-US" dirty="0"/>
              <a:t>:</a:t>
            </a:r>
            <a:endParaRPr lang="pt-BR" sz="2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46EAFE-436B-BB4F-90C9-71409AD828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504" y="1258765"/>
            <a:ext cx="8579296" cy="282515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EF10503-4B6D-6645-B2A1-234A0E717642}"/>
              </a:ext>
            </a:extLst>
          </p:cNvPr>
          <p:cNvSpPr txBox="1"/>
          <p:nvPr/>
        </p:nvSpPr>
        <p:spPr>
          <a:xfrm>
            <a:off x="107504" y="119049"/>
            <a:ext cx="1008112" cy="71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802153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Rodapé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Prof. Airton J. S. Garcia</a:t>
            </a: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9BCA8-A2FE-4FBD-95C7-E5E20E0B91FD}" type="slidenum">
              <a:rPr lang="pt-BR" smtClean="0"/>
              <a:t>44</a:t>
            </a:fld>
            <a:endParaRPr lang="pt-BR"/>
          </a:p>
        </p:txBody>
      </p:sp>
      <p:sp>
        <p:nvSpPr>
          <p:cNvPr id="5" name="CaixaDeTexto 4"/>
          <p:cNvSpPr txBox="1"/>
          <p:nvPr/>
        </p:nvSpPr>
        <p:spPr>
          <a:xfrm>
            <a:off x="1560053" y="102393"/>
            <a:ext cx="46635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00000"/>
                </a:solidFill>
                <a:latin typeface="Segoe UI"/>
              </a:rPr>
              <a:t>Operadores </a:t>
            </a:r>
            <a:r>
              <a:rPr lang="en-US" sz="3200" dirty="0" err="1">
                <a:solidFill>
                  <a:srgbClr val="000000"/>
                </a:solidFill>
                <a:latin typeface="Segoe UI"/>
              </a:rPr>
              <a:t>lógicos</a:t>
            </a:r>
            <a:r>
              <a:rPr lang="en-US" sz="3200" dirty="0">
                <a:solidFill>
                  <a:srgbClr val="000000"/>
                </a:solidFill>
                <a:latin typeface="Segoe UI"/>
              </a:rPr>
              <a:t> Python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2FFE91D-9419-ED4A-95C4-07B66A49BE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504" y="898725"/>
            <a:ext cx="8229600" cy="360040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/>
              <a:t>Operadores </a:t>
            </a:r>
            <a:r>
              <a:rPr lang="en-US" dirty="0" err="1"/>
              <a:t>lógicos</a:t>
            </a:r>
            <a:r>
              <a:rPr lang="en-US" dirty="0"/>
              <a:t> </a:t>
            </a:r>
            <a:r>
              <a:rPr lang="en-US" dirty="0" err="1"/>
              <a:t>são</a:t>
            </a:r>
            <a:r>
              <a:rPr lang="en-US" dirty="0"/>
              <a:t> </a:t>
            </a:r>
            <a:r>
              <a:rPr lang="en-US" dirty="0" err="1"/>
              <a:t>usados</a:t>
            </a:r>
            <a:r>
              <a:rPr lang="en-US" dirty="0"/>
              <a:t> ​​para </a:t>
            </a:r>
            <a:r>
              <a:rPr lang="en-US" dirty="0" err="1"/>
              <a:t>combinar</a:t>
            </a:r>
            <a:r>
              <a:rPr lang="en-US" dirty="0"/>
              <a:t> </a:t>
            </a:r>
            <a:r>
              <a:rPr lang="en-US" dirty="0" err="1"/>
              <a:t>instruções</a:t>
            </a:r>
            <a:r>
              <a:rPr lang="en-US" dirty="0"/>
              <a:t> </a:t>
            </a:r>
            <a:r>
              <a:rPr lang="en-US" dirty="0" err="1"/>
              <a:t>condicionais</a:t>
            </a:r>
            <a:r>
              <a:rPr lang="en-US" dirty="0"/>
              <a:t>:</a:t>
            </a:r>
            <a:endParaRPr lang="pt-BR" sz="2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358E0B-7075-B340-BCBA-25C699D66E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536" y="1470323"/>
            <a:ext cx="8229600" cy="239757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3E0AB75-2E23-8A42-923E-4940674C492F}"/>
              </a:ext>
            </a:extLst>
          </p:cNvPr>
          <p:cNvSpPr txBox="1"/>
          <p:nvPr/>
        </p:nvSpPr>
        <p:spPr>
          <a:xfrm>
            <a:off x="107504" y="83083"/>
            <a:ext cx="1008112" cy="7912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066802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Rodapé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Prof. Airton J. S. Garcia</a:t>
            </a: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9BCA8-A2FE-4FBD-95C7-E5E20E0B91FD}" type="slidenum">
              <a:rPr lang="pt-BR" smtClean="0"/>
              <a:t>45</a:t>
            </a:fld>
            <a:endParaRPr lang="pt-BR"/>
          </a:p>
        </p:txBody>
      </p:sp>
      <p:sp>
        <p:nvSpPr>
          <p:cNvPr id="5" name="CaixaDeTexto 4"/>
          <p:cNvSpPr txBox="1"/>
          <p:nvPr/>
        </p:nvSpPr>
        <p:spPr>
          <a:xfrm>
            <a:off x="1560053" y="102393"/>
            <a:ext cx="58237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00000"/>
                </a:solidFill>
                <a:latin typeface="Segoe UI"/>
              </a:rPr>
              <a:t>Operadores de </a:t>
            </a:r>
            <a:r>
              <a:rPr lang="en-US" sz="3200" dirty="0" err="1">
                <a:solidFill>
                  <a:srgbClr val="000000"/>
                </a:solidFill>
                <a:latin typeface="Segoe UI"/>
              </a:rPr>
              <a:t>identidade</a:t>
            </a:r>
            <a:r>
              <a:rPr lang="en-US" sz="3200" dirty="0">
                <a:solidFill>
                  <a:srgbClr val="000000"/>
                </a:solidFill>
                <a:latin typeface="Segoe UI"/>
              </a:rPr>
              <a:t> Python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2FFE91D-9419-ED4A-95C4-07B66A49BE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504" y="898724"/>
            <a:ext cx="8229600" cy="584775"/>
          </a:xfrm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US" dirty="0" err="1">
                <a:solidFill>
                  <a:srgbClr val="000000"/>
                </a:solidFill>
                <a:latin typeface="Verdana" panose="020B0604030504040204" pitchFamily="34" charset="0"/>
              </a:rPr>
              <a:t>Os</a:t>
            </a:r>
            <a:r>
              <a:rPr lang="en-US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Verdana" panose="020B0604030504040204" pitchFamily="34" charset="0"/>
              </a:rPr>
              <a:t>operadores</a:t>
            </a:r>
            <a:r>
              <a:rPr lang="en-US" dirty="0">
                <a:solidFill>
                  <a:srgbClr val="000000"/>
                </a:solidFill>
                <a:latin typeface="Verdana" panose="020B0604030504040204" pitchFamily="34" charset="0"/>
              </a:rPr>
              <a:t> de </a:t>
            </a:r>
            <a:r>
              <a:rPr lang="en-US" dirty="0" err="1">
                <a:solidFill>
                  <a:srgbClr val="000000"/>
                </a:solidFill>
                <a:latin typeface="Verdana" panose="020B0604030504040204" pitchFamily="34" charset="0"/>
              </a:rPr>
              <a:t>identidade</a:t>
            </a:r>
            <a:r>
              <a:rPr lang="en-US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Verdana" panose="020B0604030504040204" pitchFamily="34" charset="0"/>
              </a:rPr>
              <a:t>são</a:t>
            </a:r>
            <a:r>
              <a:rPr lang="en-US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Verdana" panose="020B0604030504040204" pitchFamily="34" charset="0"/>
              </a:rPr>
              <a:t>usados</a:t>
            </a:r>
            <a:r>
              <a:rPr lang="en-US" dirty="0">
                <a:solidFill>
                  <a:srgbClr val="000000"/>
                </a:solidFill>
                <a:latin typeface="Verdana" panose="020B0604030504040204" pitchFamily="34" charset="0"/>
              </a:rPr>
              <a:t> ​​para </a:t>
            </a:r>
            <a:r>
              <a:rPr lang="en-US" dirty="0" err="1">
                <a:solidFill>
                  <a:srgbClr val="000000"/>
                </a:solidFill>
                <a:latin typeface="Verdana" panose="020B0604030504040204" pitchFamily="34" charset="0"/>
              </a:rPr>
              <a:t>comparar</a:t>
            </a:r>
            <a:r>
              <a:rPr lang="en-US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Verdana" panose="020B0604030504040204" pitchFamily="34" charset="0"/>
              </a:rPr>
              <a:t>os</a:t>
            </a:r>
            <a:r>
              <a:rPr lang="en-US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Verdana" panose="020B0604030504040204" pitchFamily="34" charset="0"/>
              </a:rPr>
              <a:t>objetos</a:t>
            </a:r>
            <a:r>
              <a:rPr lang="en-US" dirty="0">
                <a:solidFill>
                  <a:srgbClr val="000000"/>
                </a:solidFill>
                <a:latin typeface="Verdana" panose="020B0604030504040204" pitchFamily="34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Verdana" panose="020B0604030504040204" pitchFamily="34" charset="0"/>
              </a:rPr>
              <a:t>não</a:t>
            </a:r>
            <a:r>
              <a:rPr lang="en-US" dirty="0">
                <a:solidFill>
                  <a:srgbClr val="000000"/>
                </a:solidFill>
                <a:latin typeface="Verdana" panose="020B0604030504040204" pitchFamily="34" charset="0"/>
              </a:rPr>
              <a:t> se </a:t>
            </a:r>
            <a:r>
              <a:rPr lang="en-US" dirty="0" err="1">
                <a:solidFill>
                  <a:srgbClr val="000000"/>
                </a:solidFill>
                <a:latin typeface="Verdana" panose="020B0604030504040204" pitchFamily="34" charset="0"/>
              </a:rPr>
              <a:t>forem</a:t>
            </a:r>
            <a:r>
              <a:rPr lang="en-US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Verdana" panose="020B0604030504040204" pitchFamily="34" charset="0"/>
              </a:rPr>
              <a:t>iguais</a:t>
            </a:r>
            <a:r>
              <a:rPr lang="en-US" dirty="0">
                <a:solidFill>
                  <a:srgbClr val="000000"/>
                </a:solidFill>
                <a:latin typeface="Verdana" panose="020B0604030504040204" pitchFamily="34" charset="0"/>
              </a:rPr>
              <a:t>, mas se </a:t>
            </a:r>
            <a:r>
              <a:rPr lang="en-US" dirty="0" err="1">
                <a:solidFill>
                  <a:srgbClr val="000000"/>
                </a:solidFill>
                <a:latin typeface="Verdana" panose="020B0604030504040204" pitchFamily="34" charset="0"/>
              </a:rPr>
              <a:t>forem</a:t>
            </a:r>
            <a:r>
              <a:rPr lang="en-US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Verdana" panose="020B0604030504040204" pitchFamily="34" charset="0"/>
              </a:rPr>
              <a:t>realmente</a:t>
            </a:r>
            <a:r>
              <a:rPr lang="en-US" dirty="0">
                <a:solidFill>
                  <a:srgbClr val="000000"/>
                </a:solidFill>
                <a:latin typeface="Verdana" panose="020B0604030504040204" pitchFamily="34" charset="0"/>
              </a:rPr>
              <a:t> o </a:t>
            </a:r>
            <a:r>
              <a:rPr lang="en-US" dirty="0" err="1">
                <a:solidFill>
                  <a:srgbClr val="000000"/>
                </a:solidFill>
                <a:latin typeface="Verdana" panose="020B0604030504040204" pitchFamily="34" charset="0"/>
              </a:rPr>
              <a:t>mesmo</a:t>
            </a:r>
            <a:r>
              <a:rPr lang="en-US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Verdana" panose="020B0604030504040204" pitchFamily="34" charset="0"/>
              </a:rPr>
              <a:t>objeto</a:t>
            </a:r>
            <a:r>
              <a:rPr lang="en-US" dirty="0">
                <a:solidFill>
                  <a:srgbClr val="000000"/>
                </a:solidFill>
                <a:latin typeface="Verdana" panose="020B0604030504040204" pitchFamily="34" charset="0"/>
              </a:rPr>
              <a:t>, com o </a:t>
            </a:r>
            <a:r>
              <a:rPr lang="en-US" dirty="0" err="1">
                <a:solidFill>
                  <a:srgbClr val="000000"/>
                </a:solidFill>
                <a:latin typeface="Verdana" panose="020B0604030504040204" pitchFamily="34" charset="0"/>
              </a:rPr>
              <a:t>mesmo</a:t>
            </a:r>
            <a:r>
              <a:rPr lang="en-US" dirty="0">
                <a:solidFill>
                  <a:srgbClr val="000000"/>
                </a:solidFill>
                <a:latin typeface="Verdana" panose="020B0604030504040204" pitchFamily="34" charset="0"/>
              </a:rPr>
              <a:t> local de </a:t>
            </a:r>
            <a:r>
              <a:rPr lang="en-US" dirty="0" err="1">
                <a:solidFill>
                  <a:srgbClr val="000000"/>
                </a:solidFill>
                <a:latin typeface="Verdana" panose="020B0604030504040204" pitchFamily="34" charset="0"/>
              </a:rPr>
              <a:t>memória</a:t>
            </a:r>
            <a:r>
              <a:rPr lang="en-US" dirty="0">
                <a:solidFill>
                  <a:srgbClr val="000000"/>
                </a:solidFill>
                <a:latin typeface="Verdana" panose="020B0604030504040204" pitchFamily="34" charset="0"/>
              </a:rPr>
              <a:t>:</a:t>
            </a:r>
            <a:endParaRPr lang="pt-BR" sz="2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7F0345-57D1-8545-B78B-FCB316E18F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512" y="1812094"/>
            <a:ext cx="8507288" cy="151931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1408085-1531-BB49-8E9F-A16E37FFE40B}"/>
              </a:ext>
            </a:extLst>
          </p:cNvPr>
          <p:cNvSpPr txBox="1"/>
          <p:nvPr/>
        </p:nvSpPr>
        <p:spPr>
          <a:xfrm>
            <a:off x="107504" y="83083"/>
            <a:ext cx="1008112" cy="7912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925766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Rodapé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Prof. Airton J. S. Garcia</a:t>
            </a: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9BCA8-A2FE-4FBD-95C7-E5E20E0B91FD}" type="slidenum">
              <a:rPr lang="pt-BR" smtClean="0"/>
              <a:t>46</a:t>
            </a:fld>
            <a:endParaRPr lang="pt-BR"/>
          </a:p>
        </p:txBody>
      </p:sp>
      <p:sp>
        <p:nvSpPr>
          <p:cNvPr id="5" name="CaixaDeTexto 4"/>
          <p:cNvSpPr txBox="1"/>
          <p:nvPr/>
        </p:nvSpPr>
        <p:spPr>
          <a:xfrm>
            <a:off x="1560053" y="102393"/>
            <a:ext cx="63386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00000"/>
                </a:solidFill>
                <a:latin typeface="Segoe UI"/>
              </a:rPr>
              <a:t>Operadores de </a:t>
            </a:r>
            <a:r>
              <a:rPr lang="en-US" sz="3200" dirty="0" err="1">
                <a:solidFill>
                  <a:srgbClr val="000000"/>
                </a:solidFill>
                <a:latin typeface="Segoe UI"/>
              </a:rPr>
              <a:t>associação</a:t>
            </a:r>
            <a:r>
              <a:rPr lang="en-US" sz="3200" dirty="0">
                <a:solidFill>
                  <a:srgbClr val="000000"/>
                </a:solidFill>
                <a:latin typeface="Segoe UI"/>
              </a:rPr>
              <a:t> do Python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2FFE91D-9419-ED4A-95C4-07B66A49BE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504" y="898724"/>
            <a:ext cx="8229600" cy="584775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operadores</a:t>
            </a:r>
            <a:r>
              <a:rPr lang="en-US" dirty="0"/>
              <a:t> de </a:t>
            </a:r>
            <a:r>
              <a:rPr lang="en-US" dirty="0" err="1"/>
              <a:t>associação</a:t>
            </a:r>
            <a:r>
              <a:rPr lang="en-US" dirty="0"/>
              <a:t> </a:t>
            </a:r>
            <a:r>
              <a:rPr lang="en-US" dirty="0" err="1"/>
              <a:t>são</a:t>
            </a:r>
            <a:r>
              <a:rPr lang="en-US" dirty="0"/>
              <a:t> </a:t>
            </a:r>
            <a:r>
              <a:rPr lang="en-US" dirty="0" err="1"/>
              <a:t>usados</a:t>
            </a:r>
            <a:r>
              <a:rPr lang="en-US" dirty="0"/>
              <a:t> ​​para </a:t>
            </a:r>
            <a:r>
              <a:rPr lang="en-US" dirty="0" err="1"/>
              <a:t>testar</a:t>
            </a:r>
            <a:r>
              <a:rPr lang="en-US" dirty="0"/>
              <a:t> se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sequência</a:t>
            </a:r>
            <a:r>
              <a:rPr lang="en-US" dirty="0"/>
              <a:t> </a:t>
            </a:r>
            <a:r>
              <a:rPr lang="en-US" dirty="0" err="1"/>
              <a:t>é</a:t>
            </a:r>
            <a:r>
              <a:rPr lang="en-US" dirty="0"/>
              <a:t> </a:t>
            </a:r>
            <a:r>
              <a:rPr lang="en-US" dirty="0" err="1"/>
              <a:t>apresentada</a:t>
            </a:r>
            <a:r>
              <a:rPr lang="en-US" dirty="0"/>
              <a:t> em um </a:t>
            </a:r>
            <a:r>
              <a:rPr lang="en-US" dirty="0" err="1"/>
              <a:t>objeto</a:t>
            </a:r>
            <a:r>
              <a:rPr lang="en-US" dirty="0"/>
              <a:t>:</a:t>
            </a:r>
            <a:endParaRPr lang="pt-BR" sz="2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B22755-72FD-1741-857A-7E14CF72DF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520" y="1695055"/>
            <a:ext cx="8229600" cy="1884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99831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>
            <a:spLocks noGrp="1"/>
          </p:cNvSpPr>
          <p:nvPr>
            <p:ph type="ctrTitle"/>
          </p:nvPr>
        </p:nvSpPr>
        <p:spPr>
          <a:xfrm>
            <a:off x="1619672" y="267494"/>
            <a:ext cx="4824536" cy="1750591"/>
          </a:xfrm>
        </p:spPr>
        <p:txBody>
          <a:bodyPr>
            <a:normAutofit/>
          </a:bodyPr>
          <a:lstStyle/>
          <a:p>
            <a:r>
              <a:rPr lang="pt-BR" b="1" dirty="0">
                <a:solidFill>
                  <a:schemeClr val="bg1"/>
                </a:solidFill>
              </a:rPr>
              <a:t>Python</a:t>
            </a:r>
            <a:br>
              <a:rPr lang="pt-BR" b="1" dirty="0">
                <a:solidFill>
                  <a:schemeClr val="bg1"/>
                </a:solidFill>
              </a:rPr>
            </a:br>
            <a:r>
              <a:rPr lang="pt-BR" b="1" dirty="0">
                <a:solidFill>
                  <a:schemeClr val="bg1"/>
                </a:solidFill>
              </a:rPr>
              <a:t>Aula 03</a:t>
            </a:r>
          </a:p>
        </p:txBody>
      </p:sp>
      <p:sp>
        <p:nvSpPr>
          <p:cNvPr id="2" name="CaixaDeTexto 1"/>
          <p:cNvSpPr txBox="1"/>
          <p:nvPr/>
        </p:nvSpPr>
        <p:spPr>
          <a:xfrm>
            <a:off x="755576" y="1995686"/>
            <a:ext cx="392511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3200" dirty="0"/>
              <a:t>Entrada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3200" dirty="0"/>
              <a:t>Saída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3200" dirty="0"/>
              <a:t>Tipos de Operadores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40865A-C36B-414F-BDF0-FDB1DECE642B}"/>
              </a:ext>
            </a:extLst>
          </p:cNvPr>
          <p:cNvSpPr txBox="1"/>
          <p:nvPr/>
        </p:nvSpPr>
        <p:spPr>
          <a:xfrm>
            <a:off x="7290396" y="3501707"/>
            <a:ext cx="1475977" cy="140177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556835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Rodapé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Prof. Airton J. S. Garcia</a:t>
            </a: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9BCA8-A2FE-4FBD-95C7-E5E20E0B91FD}" type="slidenum">
              <a:rPr lang="pt-BR" smtClean="0"/>
              <a:t>48</a:t>
            </a:fld>
            <a:endParaRPr lang="pt-BR"/>
          </a:p>
        </p:txBody>
      </p:sp>
      <p:sp>
        <p:nvSpPr>
          <p:cNvPr id="5" name="CaixaDeTexto 4"/>
          <p:cNvSpPr txBox="1"/>
          <p:nvPr/>
        </p:nvSpPr>
        <p:spPr>
          <a:xfrm>
            <a:off x="2555776" y="166745"/>
            <a:ext cx="44108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/>
              <a:t>Aula 02 – Entrada e Saída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idx="1"/>
          </p:nvPr>
        </p:nvSpPr>
        <p:spPr>
          <a:xfrm>
            <a:off x="827584" y="1275606"/>
            <a:ext cx="7787208" cy="2379711"/>
          </a:xfrm>
        </p:spPr>
        <p:txBody>
          <a:bodyPr/>
          <a:lstStyle/>
          <a:p>
            <a:r>
              <a:rPr lang="pt-BR" dirty="0"/>
              <a:t>Input : aceita a digitação, via teclado, para uma variável (leia).</a:t>
            </a:r>
          </a:p>
          <a:p>
            <a:r>
              <a:rPr lang="pt-BR" dirty="0"/>
              <a:t>Print : faz impressão de variáveis, Strings no monitor (escreva).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75D915-3099-054C-9008-1CB560977EDB}"/>
              </a:ext>
            </a:extLst>
          </p:cNvPr>
          <p:cNvSpPr txBox="1"/>
          <p:nvPr/>
        </p:nvSpPr>
        <p:spPr>
          <a:xfrm>
            <a:off x="107504" y="0"/>
            <a:ext cx="1008112" cy="9574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523584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Rodapé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Prof. Airton J. S. Garcia</a:t>
            </a: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9BCA8-A2FE-4FBD-95C7-E5E20E0B91FD}" type="slidenum">
              <a:rPr lang="pt-BR" smtClean="0"/>
              <a:t>49</a:t>
            </a:fld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idx="1"/>
          </p:nvPr>
        </p:nvSpPr>
        <p:spPr>
          <a:xfrm>
            <a:off x="1691680" y="1635646"/>
            <a:ext cx="6048672" cy="1575465"/>
          </a:xfrm>
        </p:spPr>
        <p:txBody>
          <a:bodyPr/>
          <a:lstStyle/>
          <a:p>
            <a:r>
              <a:rPr lang="pt-BR" dirty="0"/>
              <a:t>nome = input(‘Digite seu nome:)</a:t>
            </a:r>
          </a:p>
          <a:p>
            <a:r>
              <a:rPr lang="pt-BR" dirty="0"/>
              <a:t>Idade = input(‘Qual sua idade?)</a:t>
            </a:r>
          </a:p>
        </p:txBody>
      </p:sp>
      <p:sp>
        <p:nvSpPr>
          <p:cNvPr id="5" name="CaixaDeTexto 4"/>
          <p:cNvSpPr txBox="1"/>
          <p:nvPr/>
        </p:nvSpPr>
        <p:spPr>
          <a:xfrm>
            <a:off x="3059832" y="411510"/>
            <a:ext cx="31268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/>
              <a:t>Aula 02 – Entrada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6C27A0-516B-C543-9FF6-9230700FCEA5}"/>
              </a:ext>
            </a:extLst>
          </p:cNvPr>
          <p:cNvSpPr txBox="1"/>
          <p:nvPr/>
        </p:nvSpPr>
        <p:spPr>
          <a:xfrm>
            <a:off x="107504" y="0"/>
            <a:ext cx="1008112" cy="9574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55769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Rodapé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Prof. Airton J. S. Garcia</a:t>
            </a: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9BCA8-A2FE-4FBD-95C7-E5E20E0B91FD}" type="slidenum">
              <a:rPr lang="pt-BR" smtClean="0"/>
              <a:t>5</a:t>
            </a:fld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idx="1"/>
          </p:nvPr>
        </p:nvSpPr>
        <p:spPr>
          <a:xfrm>
            <a:off x="107504" y="924277"/>
            <a:ext cx="8928992" cy="3670346"/>
          </a:xfrm>
        </p:spPr>
        <p:txBody>
          <a:bodyPr/>
          <a:lstStyle/>
          <a:p>
            <a:r>
              <a:rPr lang="pt-BR" dirty="0">
                <a:hlinkClick r:id="rId3"/>
              </a:rPr>
              <a:t>https://www.anaconda.com/download/</a:t>
            </a:r>
            <a:endParaRPr lang="pt-BR" dirty="0"/>
          </a:p>
          <a:p>
            <a:endParaRPr lang="pt-BR" sz="1400" dirty="0"/>
          </a:p>
        </p:txBody>
      </p:sp>
      <p:sp>
        <p:nvSpPr>
          <p:cNvPr id="5" name="CaixaDeTexto 4"/>
          <p:cNvSpPr txBox="1"/>
          <p:nvPr/>
        </p:nvSpPr>
        <p:spPr>
          <a:xfrm>
            <a:off x="2267744" y="339502"/>
            <a:ext cx="41236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Preparando o ambiente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438404"/>
            <a:ext cx="8928992" cy="31676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9037426-F726-CF4F-8B65-770C69653386}"/>
              </a:ext>
            </a:extLst>
          </p:cNvPr>
          <p:cNvSpPr txBox="1"/>
          <p:nvPr/>
        </p:nvSpPr>
        <p:spPr>
          <a:xfrm>
            <a:off x="107504" y="0"/>
            <a:ext cx="1008112" cy="9574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461402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Rodapé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Prof. Airton J. S. Garcia</a:t>
            </a: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9BCA8-A2FE-4FBD-95C7-E5E20E0B91FD}" type="slidenum">
              <a:rPr lang="pt-BR" smtClean="0"/>
              <a:t>50</a:t>
            </a:fld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idx="1"/>
          </p:nvPr>
        </p:nvSpPr>
        <p:spPr>
          <a:xfrm>
            <a:off x="611560" y="987574"/>
            <a:ext cx="7776864" cy="3231649"/>
          </a:xfrm>
        </p:spPr>
        <p:txBody>
          <a:bodyPr>
            <a:normAutofit fontScale="92500" lnSpcReduction="20000"/>
          </a:bodyPr>
          <a:lstStyle/>
          <a:p>
            <a:r>
              <a:rPr lang="pt-BR" dirty="0"/>
              <a:t>String – Caractere:</a:t>
            </a:r>
          </a:p>
          <a:p>
            <a:pPr marL="0" indent="0">
              <a:buNone/>
            </a:pPr>
            <a:r>
              <a:rPr lang="pt-BR" dirty="0"/>
              <a:t>	nome = input(‘Digite seu nome:’)</a:t>
            </a:r>
          </a:p>
          <a:p>
            <a:pPr marL="0" indent="0">
              <a:buNone/>
            </a:pPr>
            <a:r>
              <a:rPr lang="pt-BR" dirty="0"/>
              <a:t>	</a:t>
            </a:r>
            <a:r>
              <a:rPr lang="pt-BR" dirty="0" err="1"/>
              <a:t>endereco</a:t>
            </a:r>
            <a:r>
              <a:rPr lang="pt-BR" dirty="0"/>
              <a:t> = input(‘Digite seu endereço:’)</a:t>
            </a:r>
          </a:p>
          <a:p>
            <a:endParaRPr lang="pt-BR" dirty="0"/>
          </a:p>
          <a:p>
            <a:r>
              <a:rPr lang="pt-BR" dirty="0"/>
              <a:t>Numérica:</a:t>
            </a:r>
          </a:p>
          <a:p>
            <a:pPr marL="0" indent="0">
              <a:buNone/>
            </a:pPr>
            <a:r>
              <a:rPr lang="pt-BR" dirty="0"/>
              <a:t>	idade = int(input(‘Digite sua idade:’))</a:t>
            </a:r>
          </a:p>
          <a:p>
            <a:pPr marL="0" indent="0">
              <a:buNone/>
            </a:pPr>
            <a:r>
              <a:rPr lang="pt-BR" dirty="0"/>
              <a:t>	salario = float(input(‘Digite seu salário</a:t>
            </a:r>
            <a:r>
              <a:rPr lang="pt-BR" dirty="0">
                <a:sym typeface="Wingdings" panose="05000000000000000000" pitchFamily="2" charset="2"/>
              </a:rPr>
              <a:t>))</a:t>
            </a:r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2915816" y="267494"/>
            <a:ext cx="31268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/>
              <a:t>Aula 02 – Entrada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64FFA5-1361-0B48-B74E-16D78BFD7980}"/>
              </a:ext>
            </a:extLst>
          </p:cNvPr>
          <p:cNvSpPr txBox="1"/>
          <p:nvPr/>
        </p:nvSpPr>
        <p:spPr>
          <a:xfrm>
            <a:off x="107504" y="0"/>
            <a:ext cx="1008112" cy="9574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018477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Rodapé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Prof. Airton J. S. Garcia</a:t>
            </a: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9BCA8-A2FE-4FBD-95C7-E5E20E0B91FD}" type="slidenum">
              <a:rPr lang="pt-BR" smtClean="0"/>
              <a:t>51</a:t>
            </a:fld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idx="1"/>
          </p:nvPr>
        </p:nvSpPr>
        <p:spPr>
          <a:xfrm>
            <a:off x="539552" y="915567"/>
            <a:ext cx="8280920" cy="37444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dirty="0">
                <a:solidFill>
                  <a:schemeClr val="tx2">
                    <a:lumMod val="60000"/>
                    <a:lumOff val="40000"/>
                  </a:schemeClr>
                </a:solidFill>
              </a:rPr>
              <a:t>1ª </a:t>
            </a:r>
            <a:r>
              <a:rPr lang="pt-BR" u="sng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Forma</a:t>
            </a:r>
          </a:p>
          <a:p>
            <a:pPr marL="914400" lvl="1" indent="-514350">
              <a:buFont typeface="+mj-lt"/>
              <a:buAutoNum type="arabicPeriod"/>
            </a:pPr>
            <a:r>
              <a:rPr lang="pt-BR" dirty="0"/>
              <a:t>print(‘meu nome é’, nome)</a:t>
            </a:r>
          </a:p>
          <a:p>
            <a:pPr marL="914400" lvl="1" indent="-514350">
              <a:buFont typeface="+mj-lt"/>
              <a:buAutoNum type="arabicPeriod"/>
            </a:pPr>
            <a:r>
              <a:rPr lang="pt-BR" dirty="0"/>
              <a:t>print(‘meu nome é’+ nome)</a:t>
            </a:r>
          </a:p>
          <a:p>
            <a:pPr marL="914400" lvl="1" indent="-514350">
              <a:buFont typeface="+mj-lt"/>
              <a:buAutoNum type="arabicPeriod"/>
            </a:pPr>
            <a:r>
              <a:rPr lang="pt-BR" dirty="0"/>
              <a:t>print(‘meu nome é’, nome, ‘e minha idade é’, idade)</a:t>
            </a:r>
          </a:p>
          <a:p>
            <a:pPr marL="914400" lvl="1" indent="-514350">
              <a:buFont typeface="+mj-lt"/>
              <a:buAutoNum type="arabicPeriod"/>
            </a:pPr>
            <a:r>
              <a:rPr lang="pt-BR" dirty="0"/>
              <a:t>print(‘meu nome é’+ nome+ ‘e minha idade é’+ idade)</a:t>
            </a:r>
          </a:p>
          <a:p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3275856" y="198467"/>
            <a:ext cx="27254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/>
              <a:t>Aula 02 – Saída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4DDA08-4D8B-3D40-AF05-77DD4B4420D4}"/>
              </a:ext>
            </a:extLst>
          </p:cNvPr>
          <p:cNvSpPr txBox="1"/>
          <p:nvPr/>
        </p:nvSpPr>
        <p:spPr>
          <a:xfrm>
            <a:off x="107504" y="0"/>
            <a:ext cx="1008112" cy="9574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316862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Rodapé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Prof. Airton J. S. Garcia</a:t>
            </a: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9BCA8-A2FE-4FBD-95C7-E5E20E0B91FD}" type="slidenum">
              <a:rPr lang="pt-BR" smtClean="0"/>
              <a:t>52</a:t>
            </a:fld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idx="1"/>
          </p:nvPr>
        </p:nvSpPr>
        <p:spPr>
          <a:xfrm>
            <a:off x="1438674" y="1347614"/>
            <a:ext cx="6696744" cy="23042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dirty="0">
                <a:solidFill>
                  <a:schemeClr val="tx2">
                    <a:lumMod val="60000"/>
                    <a:lumOff val="40000"/>
                  </a:schemeClr>
                </a:solidFill>
              </a:rPr>
              <a:t>2ª </a:t>
            </a:r>
            <a:r>
              <a:rPr lang="pt-BR" u="sng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Forma</a:t>
            </a:r>
          </a:p>
          <a:p>
            <a:pPr marL="914400" lvl="1" indent="-514350">
              <a:buFont typeface="+mj-lt"/>
              <a:buAutoNum type="arabicPeriod"/>
            </a:pPr>
            <a:r>
              <a:rPr lang="pt-BR" dirty="0"/>
              <a:t>print(‘meu nome é {}’.format(nome))</a:t>
            </a:r>
          </a:p>
          <a:p>
            <a:pPr marL="914400" lvl="1" indent="-514350">
              <a:buFont typeface="+mj-lt"/>
              <a:buAutoNum type="arabicPeriod"/>
            </a:pPr>
            <a:r>
              <a:rPr lang="pt-BR" dirty="0"/>
              <a:t>print(‘meu nome é {a} minha idade é {b}’.format(a=nome, b=idade))</a:t>
            </a:r>
          </a:p>
          <a:p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3275856" y="267494"/>
            <a:ext cx="27254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/>
              <a:t>Aula 02 – Saída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6072D3-A9A4-AF43-A218-DEB25B0A1C84}"/>
              </a:ext>
            </a:extLst>
          </p:cNvPr>
          <p:cNvSpPr txBox="1"/>
          <p:nvPr/>
        </p:nvSpPr>
        <p:spPr>
          <a:xfrm>
            <a:off x="107504" y="0"/>
            <a:ext cx="1008112" cy="9574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109226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Rodapé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Prof. Airton J. S. Garcia</a:t>
            </a: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9BCA8-A2FE-4FBD-95C7-E5E20E0B91FD}" type="slidenum">
              <a:rPr lang="pt-BR" smtClean="0"/>
              <a:t>53</a:t>
            </a:fld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idx="1"/>
          </p:nvPr>
        </p:nvSpPr>
        <p:spPr>
          <a:xfrm>
            <a:off x="827584" y="1347614"/>
            <a:ext cx="7307834" cy="23042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dirty="0">
                <a:solidFill>
                  <a:schemeClr val="tx2">
                    <a:lumMod val="60000"/>
                    <a:lumOff val="40000"/>
                  </a:schemeClr>
                </a:solidFill>
              </a:rPr>
              <a:t>3ª </a:t>
            </a:r>
            <a:r>
              <a:rPr lang="pt-BR" u="sng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Forma</a:t>
            </a:r>
          </a:p>
          <a:p>
            <a:pPr marL="914400" lvl="1" indent="-514350">
              <a:buFont typeface="+mj-lt"/>
              <a:buAutoNum type="arabicPeriod"/>
            </a:pPr>
            <a:r>
              <a:rPr lang="pt-BR" dirty="0"/>
              <a:t>print(</a:t>
            </a:r>
            <a:r>
              <a:rPr lang="pt-BR" dirty="0" err="1"/>
              <a:t>f‘meu</a:t>
            </a:r>
            <a:r>
              <a:rPr lang="pt-BR" dirty="0"/>
              <a:t> nome é {nome}’)</a:t>
            </a:r>
          </a:p>
          <a:p>
            <a:pPr marL="914400" lvl="1" indent="-514350">
              <a:buFont typeface="+mj-lt"/>
              <a:buAutoNum type="arabicPeriod"/>
            </a:pPr>
            <a:r>
              <a:rPr lang="pt-BR" dirty="0"/>
              <a:t>print(</a:t>
            </a:r>
            <a:r>
              <a:rPr lang="pt-BR" dirty="0" err="1"/>
              <a:t>f‘meu</a:t>
            </a:r>
            <a:r>
              <a:rPr lang="pt-BR" dirty="0"/>
              <a:t> nome é {a} minha idade é {b}’)</a:t>
            </a:r>
          </a:p>
          <a:p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3275856" y="267494"/>
            <a:ext cx="27254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/>
              <a:t>Aula 02 – Saída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13380B-E4A4-DA41-89BE-ADDA07988675}"/>
              </a:ext>
            </a:extLst>
          </p:cNvPr>
          <p:cNvSpPr txBox="1"/>
          <p:nvPr/>
        </p:nvSpPr>
        <p:spPr>
          <a:xfrm>
            <a:off x="107504" y="0"/>
            <a:ext cx="1008112" cy="9574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71943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Rodapé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Prof. Airton J. S. Garcia</a:t>
            </a: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9BCA8-A2FE-4FBD-95C7-E5E20E0B91FD}" type="slidenum">
              <a:rPr lang="pt-BR" smtClean="0"/>
              <a:t>54</a:t>
            </a:fld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idx="1"/>
          </p:nvPr>
        </p:nvSpPr>
        <p:spPr>
          <a:xfrm>
            <a:off x="971600" y="1059582"/>
            <a:ext cx="7488832" cy="3600400"/>
          </a:xfrm>
        </p:spPr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pt-BR" sz="2000" dirty="0">
                <a:solidFill>
                  <a:schemeClr val="accent6">
                    <a:lumMod val="75000"/>
                  </a:schemeClr>
                </a:solidFill>
              </a:rPr>
              <a:t>Crie um programa que escreva na tela:</a:t>
            </a:r>
          </a:p>
          <a:p>
            <a:pPr lvl="1"/>
            <a:r>
              <a:rPr lang="pt-BR" sz="2000" dirty="0"/>
              <a:t>“Olá, mundo Cruel!”</a:t>
            </a:r>
          </a:p>
          <a:p>
            <a:pPr marL="514350" indent="-514350">
              <a:buFont typeface="+mj-lt"/>
              <a:buAutoNum type="arabicPeriod"/>
            </a:pPr>
            <a:r>
              <a:rPr lang="pt-BR" sz="2000" dirty="0">
                <a:solidFill>
                  <a:schemeClr val="accent6">
                    <a:lumMod val="75000"/>
                  </a:schemeClr>
                </a:solidFill>
              </a:rPr>
              <a:t>Crie um programa que leia o nome de uma pessoa e escreva a mensagem:</a:t>
            </a:r>
          </a:p>
          <a:p>
            <a:pPr lvl="1"/>
            <a:r>
              <a:rPr lang="pt-BR" sz="2000" dirty="0"/>
              <a:t>Olá, ........, seja bem vindo!!!</a:t>
            </a:r>
          </a:p>
          <a:p>
            <a:pPr marL="514350" indent="-514350">
              <a:buFont typeface="+mj-lt"/>
              <a:buAutoNum type="arabicPeriod"/>
            </a:pPr>
            <a:r>
              <a:rPr lang="pt-BR" sz="2000" dirty="0">
                <a:solidFill>
                  <a:schemeClr val="accent6">
                    <a:lumMod val="75000"/>
                  </a:schemeClr>
                </a:solidFill>
              </a:rPr>
              <a:t>Crie um programa que leia o nome de uma pessoa e escreva a mensagem:</a:t>
            </a:r>
          </a:p>
          <a:p>
            <a:pPr lvl="1"/>
            <a:r>
              <a:rPr lang="pt-BR" sz="2000" dirty="0"/>
              <a:t>É um prazer te conhecer, ......... !!!</a:t>
            </a:r>
          </a:p>
          <a:p>
            <a:pPr marL="457200" lvl="1" indent="0">
              <a:buNone/>
            </a:pPr>
            <a:endParaRPr lang="pt-BR" dirty="0"/>
          </a:p>
          <a:p>
            <a:pPr marL="457200" lvl="1" indent="0">
              <a:buNone/>
            </a:pPr>
            <a:r>
              <a:rPr lang="pt-BR" sz="1800" dirty="0">
                <a:solidFill>
                  <a:srgbClr val="FF0000"/>
                </a:solidFill>
              </a:rPr>
              <a:t>OBS: Usando as três formas estudadas.</a:t>
            </a:r>
          </a:p>
        </p:txBody>
      </p:sp>
      <p:sp>
        <p:nvSpPr>
          <p:cNvPr id="5" name="CaixaDeTexto 4"/>
          <p:cNvSpPr txBox="1"/>
          <p:nvPr/>
        </p:nvSpPr>
        <p:spPr>
          <a:xfrm>
            <a:off x="1907704" y="198466"/>
            <a:ext cx="56968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/>
              <a:t>Aula 02 – Entrada/Saída -Práticas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27A2D0-F855-F74F-B93D-C213FA2987E6}"/>
              </a:ext>
            </a:extLst>
          </p:cNvPr>
          <p:cNvSpPr txBox="1"/>
          <p:nvPr/>
        </p:nvSpPr>
        <p:spPr>
          <a:xfrm>
            <a:off x="107504" y="0"/>
            <a:ext cx="1008112" cy="9574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509326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Rodapé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Prof. Airton J. S. Garcia</a:t>
            </a: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9BCA8-A2FE-4FBD-95C7-E5E20E0B91FD}" type="slidenum">
              <a:rPr lang="pt-BR" smtClean="0"/>
              <a:t>55</a:t>
            </a:fld>
            <a:endParaRPr lang="pt-BR"/>
          </a:p>
        </p:txBody>
      </p:sp>
      <p:sp>
        <p:nvSpPr>
          <p:cNvPr id="5" name="CaixaDeTexto 4"/>
          <p:cNvSpPr txBox="1"/>
          <p:nvPr/>
        </p:nvSpPr>
        <p:spPr>
          <a:xfrm>
            <a:off x="2195736" y="137600"/>
            <a:ext cx="51225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/>
              <a:t>Aula 02 – Tipo de Operadores</a:t>
            </a:r>
          </a:p>
        </p:txBody>
      </p:sp>
      <p:sp>
        <p:nvSpPr>
          <p:cNvPr id="6" name="Espaço Reservado para Conteúdo 3"/>
          <p:cNvSpPr>
            <a:spLocks noGrp="1"/>
          </p:cNvSpPr>
          <p:nvPr>
            <p:ph idx="1"/>
          </p:nvPr>
        </p:nvSpPr>
        <p:spPr>
          <a:xfrm>
            <a:off x="2843808" y="1347614"/>
            <a:ext cx="3312170" cy="200684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pt-BR" dirty="0"/>
              <a:t>Numéricos</a:t>
            </a:r>
          </a:p>
          <a:p>
            <a:pPr marL="514350" indent="-514350">
              <a:buFont typeface="+mj-lt"/>
              <a:buAutoNum type="arabicPeriod"/>
            </a:pPr>
            <a:r>
              <a:rPr lang="pt-BR" dirty="0"/>
              <a:t>Comparação</a:t>
            </a:r>
          </a:p>
          <a:p>
            <a:pPr marL="514350" indent="-514350">
              <a:buFont typeface="+mj-lt"/>
              <a:buAutoNum type="arabicPeriod"/>
            </a:pPr>
            <a:r>
              <a:rPr lang="pt-BR" dirty="0"/>
              <a:t>Lógicos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7ACB60-93F8-9144-B0B8-66E2A594927E}"/>
              </a:ext>
            </a:extLst>
          </p:cNvPr>
          <p:cNvSpPr txBox="1"/>
          <p:nvPr/>
        </p:nvSpPr>
        <p:spPr>
          <a:xfrm>
            <a:off x="107504" y="0"/>
            <a:ext cx="1008112" cy="9574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436323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Rodapé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Prof. Airton J. S. Garcia</a:t>
            </a: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9BCA8-A2FE-4FBD-95C7-E5E20E0B91FD}" type="slidenum">
              <a:rPr lang="pt-BR" smtClean="0"/>
              <a:t>56</a:t>
            </a:fld>
            <a:endParaRPr lang="pt-BR"/>
          </a:p>
        </p:txBody>
      </p:sp>
      <p:sp>
        <p:nvSpPr>
          <p:cNvPr id="5" name="CaixaDeTexto 4"/>
          <p:cNvSpPr txBox="1"/>
          <p:nvPr/>
        </p:nvSpPr>
        <p:spPr>
          <a:xfrm>
            <a:off x="2195736" y="137600"/>
            <a:ext cx="51225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/>
              <a:t>Aula 02 – Tipo de Operadores</a:t>
            </a:r>
          </a:p>
        </p:txBody>
      </p:sp>
      <p:sp>
        <p:nvSpPr>
          <p:cNvPr id="6" name="Espaço Reservado para Conteúdo 3"/>
          <p:cNvSpPr>
            <a:spLocks noGrp="1"/>
          </p:cNvSpPr>
          <p:nvPr>
            <p:ph idx="1"/>
          </p:nvPr>
        </p:nvSpPr>
        <p:spPr>
          <a:xfrm>
            <a:off x="1187624" y="627534"/>
            <a:ext cx="7632848" cy="3960440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pt-BR" b="1" i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Numéricos:</a:t>
            </a:r>
          </a:p>
          <a:p>
            <a:pPr marL="0" indent="0">
              <a:buNone/>
            </a:pPr>
            <a:r>
              <a:rPr lang="pt-BR" dirty="0"/>
              <a:t>	</a:t>
            </a:r>
            <a:r>
              <a:rPr lang="pt-BR" sz="2800" dirty="0"/>
              <a:t>Adição: </a:t>
            </a:r>
            <a:r>
              <a:rPr lang="pt-BR" sz="2800" dirty="0">
                <a:solidFill>
                  <a:schemeClr val="accent6">
                    <a:lumMod val="75000"/>
                  </a:schemeClr>
                </a:solidFill>
              </a:rPr>
              <a:t>+</a:t>
            </a:r>
          </a:p>
          <a:p>
            <a:pPr marL="0" indent="0">
              <a:buNone/>
            </a:pPr>
            <a:r>
              <a:rPr lang="pt-BR" sz="2800" dirty="0"/>
              <a:t>	Subtração: </a:t>
            </a:r>
            <a:r>
              <a:rPr lang="pt-BR" sz="2800" dirty="0">
                <a:solidFill>
                  <a:schemeClr val="accent6">
                    <a:lumMod val="75000"/>
                  </a:schemeClr>
                </a:solidFill>
              </a:rPr>
              <a:t>-</a:t>
            </a:r>
          </a:p>
          <a:p>
            <a:pPr marL="0" indent="0">
              <a:buNone/>
            </a:pPr>
            <a:r>
              <a:rPr lang="pt-BR" sz="2800" dirty="0"/>
              <a:t>	Multiplicação: </a:t>
            </a:r>
            <a:r>
              <a:rPr lang="pt-BR" sz="2800" dirty="0">
                <a:solidFill>
                  <a:schemeClr val="accent6">
                    <a:lumMod val="75000"/>
                  </a:schemeClr>
                </a:solidFill>
              </a:rPr>
              <a:t>*</a:t>
            </a:r>
          </a:p>
          <a:p>
            <a:pPr marL="0" indent="0">
              <a:buNone/>
            </a:pPr>
            <a:r>
              <a:rPr lang="pt-BR" sz="2800" dirty="0"/>
              <a:t>	Divisão: </a:t>
            </a:r>
            <a:r>
              <a:rPr lang="pt-BR" sz="2800" dirty="0">
                <a:solidFill>
                  <a:schemeClr val="accent6">
                    <a:lumMod val="75000"/>
                  </a:schemeClr>
                </a:solidFill>
              </a:rPr>
              <a:t>/</a:t>
            </a:r>
          </a:p>
          <a:p>
            <a:pPr marL="0" indent="0">
              <a:buNone/>
            </a:pPr>
            <a:r>
              <a:rPr lang="pt-BR" sz="2800" dirty="0"/>
              <a:t>	Módulo: </a:t>
            </a:r>
            <a:r>
              <a:rPr lang="pt-BR" sz="2800" dirty="0">
                <a:solidFill>
                  <a:schemeClr val="accent6">
                    <a:lumMod val="75000"/>
                  </a:schemeClr>
                </a:solidFill>
              </a:rPr>
              <a:t>%</a:t>
            </a:r>
            <a:r>
              <a:rPr lang="pt-BR" sz="2800" dirty="0"/>
              <a:t> - (resto de uma divisão, </a:t>
            </a:r>
          </a:p>
          <a:p>
            <a:pPr marL="0" indent="0">
              <a:buNone/>
            </a:pPr>
            <a:r>
              <a:rPr lang="pt-BR" sz="2800" dirty="0"/>
              <a:t>			  nros. inteiro)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86427C-D001-9541-AA30-558405FFB20B}"/>
              </a:ext>
            </a:extLst>
          </p:cNvPr>
          <p:cNvSpPr txBox="1"/>
          <p:nvPr/>
        </p:nvSpPr>
        <p:spPr>
          <a:xfrm>
            <a:off x="107504" y="0"/>
            <a:ext cx="1008112" cy="9574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497358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Rodapé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Prof. Airton J. S. Garcia</a:t>
            </a: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9BCA8-A2FE-4FBD-95C7-E5E20E0B91FD}" type="slidenum">
              <a:rPr lang="pt-BR" smtClean="0"/>
              <a:t>57</a:t>
            </a:fld>
            <a:endParaRPr lang="pt-BR"/>
          </a:p>
        </p:txBody>
      </p:sp>
      <p:sp>
        <p:nvSpPr>
          <p:cNvPr id="5" name="CaixaDeTexto 4"/>
          <p:cNvSpPr txBox="1"/>
          <p:nvPr/>
        </p:nvSpPr>
        <p:spPr>
          <a:xfrm>
            <a:off x="2195736" y="137600"/>
            <a:ext cx="51225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/>
              <a:t>Aula 02 – Tipo de Operadores</a:t>
            </a:r>
          </a:p>
        </p:txBody>
      </p:sp>
      <p:sp>
        <p:nvSpPr>
          <p:cNvPr id="6" name="Espaço Reservado para Conteúdo 3"/>
          <p:cNvSpPr>
            <a:spLocks noGrp="1"/>
          </p:cNvSpPr>
          <p:nvPr>
            <p:ph idx="1"/>
          </p:nvPr>
        </p:nvSpPr>
        <p:spPr>
          <a:xfrm>
            <a:off x="1259632" y="722374"/>
            <a:ext cx="7416824" cy="408162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dirty="0"/>
              <a:t>2.   </a:t>
            </a:r>
            <a:r>
              <a:rPr lang="pt-BR" b="1" i="1" u="sng" dirty="0"/>
              <a:t>Comparação</a:t>
            </a:r>
            <a:r>
              <a:rPr lang="pt-BR" dirty="0"/>
              <a:t>:</a:t>
            </a:r>
          </a:p>
          <a:p>
            <a:pPr marL="0" indent="0">
              <a:buNone/>
            </a:pPr>
            <a:r>
              <a:rPr lang="pt-BR" dirty="0"/>
              <a:t>	</a:t>
            </a:r>
            <a:r>
              <a:rPr lang="pt-BR" sz="2800" dirty="0"/>
              <a:t>Maior que: </a:t>
            </a:r>
            <a:r>
              <a:rPr lang="pt-BR" sz="2800" dirty="0">
                <a:solidFill>
                  <a:schemeClr val="accent6">
                    <a:lumMod val="75000"/>
                  </a:schemeClr>
                </a:solidFill>
              </a:rPr>
              <a:t>&gt;</a:t>
            </a:r>
            <a:r>
              <a:rPr lang="pt-BR" sz="2800" dirty="0"/>
              <a:t> </a:t>
            </a:r>
          </a:p>
          <a:p>
            <a:pPr marL="0" indent="0">
              <a:buNone/>
            </a:pPr>
            <a:r>
              <a:rPr lang="pt-BR" sz="2800" dirty="0"/>
              <a:t>	Maior igual que: </a:t>
            </a:r>
            <a:r>
              <a:rPr lang="pt-BR" sz="2800" dirty="0">
                <a:solidFill>
                  <a:schemeClr val="accent6">
                    <a:lumMod val="75000"/>
                  </a:schemeClr>
                </a:solidFill>
              </a:rPr>
              <a:t>&gt;=</a:t>
            </a:r>
          </a:p>
          <a:p>
            <a:pPr marL="0" indent="0">
              <a:buNone/>
            </a:pPr>
            <a:r>
              <a:rPr lang="pt-BR" sz="2800" dirty="0"/>
              <a:t>	Menor que: </a:t>
            </a:r>
            <a:r>
              <a:rPr lang="pt-BR" sz="2800" dirty="0">
                <a:solidFill>
                  <a:schemeClr val="accent6">
                    <a:lumMod val="75000"/>
                  </a:schemeClr>
                </a:solidFill>
              </a:rPr>
              <a:t>&lt;</a:t>
            </a:r>
          </a:p>
          <a:p>
            <a:pPr marL="0" indent="0">
              <a:buNone/>
            </a:pPr>
            <a:r>
              <a:rPr lang="pt-BR" sz="2800" dirty="0"/>
              <a:t>	Menor igual que: </a:t>
            </a:r>
            <a:r>
              <a:rPr lang="pt-BR" sz="2800" dirty="0">
                <a:solidFill>
                  <a:schemeClr val="accent6">
                    <a:lumMod val="75000"/>
                  </a:schemeClr>
                </a:solidFill>
              </a:rPr>
              <a:t>&lt;=</a:t>
            </a:r>
          </a:p>
          <a:p>
            <a:pPr marL="0" indent="0">
              <a:buNone/>
            </a:pPr>
            <a:r>
              <a:rPr lang="pt-BR" sz="2800" dirty="0">
                <a:solidFill>
                  <a:schemeClr val="accent6">
                    <a:lumMod val="75000"/>
                  </a:schemeClr>
                </a:solidFill>
              </a:rPr>
              <a:t>	</a:t>
            </a:r>
            <a:r>
              <a:rPr lang="pt-BR" sz="2800" dirty="0"/>
              <a:t>Igual: </a:t>
            </a:r>
            <a:r>
              <a:rPr lang="pt-BR" sz="2800" dirty="0">
                <a:solidFill>
                  <a:schemeClr val="accent6">
                    <a:lumMod val="75000"/>
                  </a:schemeClr>
                </a:solidFill>
              </a:rPr>
              <a:t>==</a:t>
            </a:r>
          </a:p>
          <a:p>
            <a:pPr marL="0" indent="0">
              <a:buNone/>
            </a:pPr>
            <a:r>
              <a:rPr lang="pt-BR" sz="2800" dirty="0"/>
              <a:t>	Diferente/Não igual: </a:t>
            </a:r>
            <a:r>
              <a:rPr lang="pt-BR" sz="2800" dirty="0">
                <a:solidFill>
                  <a:schemeClr val="accent6">
                    <a:lumMod val="75000"/>
                  </a:schemeClr>
                </a:solidFill>
              </a:rPr>
              <a:t>!=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59E12F-6851-ED4A-97A0-EEF26A0A6325}"/>
              </a:ext>
            </a:extLst>
          </p:cNvPr>
          <p:cNvSpPr txBox="1"/>
          <p:nvPr/>
        </p:nvSpPr>
        <p:spPr>
          <a:xfrm>
            <a:off x="107504" y="0"/>
            <a:ext cx="1008112" cy="9574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997304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Rodapé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Prof. Airton J. S. Garcia</a:t>
            </a: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9BCA8-A2FE-4FBD-95C7-E5E20E0B91FD}" type="slidenum">
              <a:rPr lang="pt-BR" smtClean="0"/>
              <a:t>58</a:t>
            </a:fld>
            <a:endParaRPr lang="pt-BR"/>
          </a:p>
        </p:txBody>
      </p:sp>
      <p:sp>
        <p:nvSpPr>
          <p:cNvPr id="5" name="CaixaDeTexto 4"/>
          <p:cNvSpPr txBox="1"/>
          <p:nvPr/>
        </p:nvSpPr>
        <p:spPr>
          <a:xfrm>
            <a:off x="2195736" y="137600"/>
            <a:ext cx="51225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/>
              <a:t>Aula 02 – Tipo de Operadores</a:t>
            </a:r>
          </a:p>
        </p:txBody>
      </p:sp>
      <p:sp>
        <p:nvSpPr>
          <p:cNvPr id="6" name="Espaço Reservado para Conteúdo 3"/>
          <p:cNvSpPr>
            <a:spLocks noGrp="1"/>
          </p:cNvSpPr>
          <p:nvPr>
            <p:ph idx="1"/>
          </p:nvPr>
        </p:nvSpPr>
        <p:spPr>
          <a:xfrm>
            <a:off x="2123728" y="1059582"/>
            <a:ext cx="5616624" cy="28803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dirty="0"/>
              <a:t>3.   </a:t>
            </a:r>
            <a:r>
              <a:rPr lang="pt-BR" b="1" i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Lógicos:</a:t>
            </a:r>
          </a:p>
          <a:p>
            <a:pPr marL="0" indent="0">
              <a:buNone/>
            </a:pPr>
            <a:r>
              <a:rPr lang="pt-BR" dirty="0"/>
              <a:t>	</a:t>
            </a:r>
            <a:r>
              <a:rPr lang="pt-BR" sz="3600" dirty="0">
                <a:solidFill>
                  <a:schemeClr val="accent6">
                    <a:lumMod val="75000"/>
                  </a:schemeClr>
                </a:solidFill>
              </a:rPr>
              <a:t>and</a:t>
            </a:r>
          </a:p>
          <a:p>
            <a:pPr marL="0" indent="0">
              <a:buNone/>
            </a:pPr>
            <a:r>
              <a:rPr lang="pt-BR" sz="3600" dirty="0"/>
              <a:t>	</a:t>
            </a:r>
            <a:r>
              <a:rPr lang="pt-BR" sz="3600" dirty="0">
                <a:solidFill>
                  <a:schemeClr val="accent6">
                    <a:lumMod val="75000"/>
                  </a:schemeClr>
                </a:solidFill>
              </a:rPr>
              <a:t>or</a:t>
            </a:r>
          </a:p>
          <a:p>
            <a:pPr marL="0" indent="0">
              <a:buNone/>
            </a:pPr>
            <a:r>
              <a:rPr lang="pt-BR" sz="2000" dirty="0"/>
              <a:t>	</a:t>
            </a:r>
            <a:endParaRPr lang="pt-BR" sz="20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95277A-8FCB-0E4E-A70A-D53AE1B034FD}"/>
              </a:ext>
            </a:extLst>
          </p:cNvPr>
          <p:cNvSpPr txBox="1"/>
          <p:nvPr/>
        </p:nvSpPr>
        <p:spPr>
          <a:xfrm>
            <a:off x="107504" y="0"/>
            <a:ext cx="1008112" cy="9574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953513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Rodapé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Prof. Airton J. S. Garcia</a:t>
            </a: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9BCA8-A2FE-4FBD-95C7-E5E20E0B91FD}" type="slidenum">
              <a:rPr lang="pt-BR" smtClean="0"/>
              <a:t>59</a:t>
            </a:fld>
            <a:endParaRPr lang="pt-BR"/>
          </a:p>
        </p:txBody>
      </p:sp>
      <p:sp>
        <p:nvSpPr>
          <p:cNvPr id="5" name="CaixaDeTexto 4"/>
          <p:cNvSpPr txBox="1"/>
          <p:nvPr/>
        </p:nvSpPr>
        <p:spPr>
          <a:xfrm>
            <a:off x="1115616" y="195486"/>
            <a:ext cx="710060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/>
              <a:t>Aula 02 – Tipo de Operadores – Práticas</a:t>
            </a:r>
          </a:p>
          <a:p>
            <a:r>
              <a:rPr lang="pt-BR" sz="2400" dirty="0"/>
              <a:t>Crie um programa para...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pt-BR" sz="2000" dirty="0"/>
              <a:t>Que leia dois valores numéricos, pelo teclado, e mostre o resultado das operações aritméticas (básicas) entre eles.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000" dirty="0"/>
              <a:t>Que leia um valor, pelo teclado, e mostre na tela o seu tipo primitivo e as informações possíveis sobre o dado.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000" dirty="0"/>
              <a:t>Que leia um valor inteiro, pelo teclado, e mostre na tela o seu antecessor e seu sucessor.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000" dirty="0"/>
              <a:t>Que leia um valor inteiro, pelo teclado, e mostre na tela o seu dobro, triplo e a raiz quadrada.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000" dirty="0"/>
              <a:t>Que leia mais de um valor inteiro, pelo teclado, e mostre na tela a média aritmética destes nros.</a:t>
            </a:r>
          </a:p>
          <a:p>
            <a:pPr marL="0" indent="0">
              <a:buNone/>
            </a:pPr>
            <a:endParaRPr lang="pt-BR" sz="2000" dirty="0"/>
          </a:p>
          <a:p>
            <a:pPr marL="0" indent="0">
              <a:buNone/>
            </a:pPr>
            <a:endParaRPr lang="pt-BR" sz="2000" dirty="0"/>
          </a:p>
          <a:p>
            <a:pPr marL="457200" indent="-457200">
              <a:buFont typeface="+mj-lt"/>
              <a:buAutoNum type="arabicPeriod"/>
            </a:pPr>
            <a:endParaRPr lang="pt-BR" sz="2000" dirty="0"/>
          </a:p>
          <a:p>
            <a:pPr marL="457200" indent="-457200">
              <a:buFont typeface="+mj-lt"/>
              <a:buAutoNum type="arabicPeriod"/>
            </a:pPr>
            <a:endParaRPr lang="pt-BR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22E9BC-1FC6-AC45-88C8-5E853B5338F7}"/>
              </a:ext>
            </a:extLst>
          </p:cNvPr>
          <p:cNvSpPr txBox="1"/>
          <p:nvPr/>
        </p:nvSpPr>
        <p:spPr>
          <a:xfrm>
            <a:off x="107504" y="0"/>
            <a:ext cx="1008112" cy="9574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23321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Rodapé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Prof. Airton J. S. Garcia</a:t>
            </a: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9BCA8-A2FE-4FBD-95C7-E5E20E0B91FD}" type="slidenum">
              <a:rPr lang="pt-BR" smtClean="0"/>
              <a:t>6</a:t>
            </a:fld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idx="1"/>
          </p:nvPr>
        </p:nvSpPr>
        <p:spPr>
          <a:xfrm>
            <a:off x="323528" y="987574"/>
            <a:ext cx="8229600" cy="1800200"/>
          </a:xfrm>
        </p:spPr>
        <p:txBody>
          <a:bodyPr>
            <a:normAutofit/>
          </a:bodyPr>
          <a:lstStyle/>
          <a:p>
            <a:pPr algn="ctr"/>
            <a:r>
              <a:rPr lang="pt-BR" dirty="0"/>
              <a:t>Anaconda Prompt</a:t>
            </a:r>
          </a:p>
          <a:p>
            <a:pPr algn="ctr"/>
            <a:r>
              <a:rPr lang="pt-BR" dirty="0" err="1"/>
              <a:t>Jupyter</a:t>
            </a:r>
            <a:r>
              <a:rPr lang="pt-BR" dirty="0"/>
              <a:t> Notebook</a:t>
            </a:r>
          </a:p>
          <a:p>
            <a:pPr algn="ctr"/>
            <a:r>
              <a:rPr lang="pt-BR" dirty="0"/>
              <a:t>    </a:t>
            </a:r>
            <a:r>
              <a:rPr lang="pt-BR" dirty="0" err="1"/>
              <a:t>Spyder</a:t>
            </a:r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2267744" y="267494"/>
            <a:ext cx="41124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Ferramentas instaladas</a:t>
            </a:r>
          </a:p>
        </p:txBody>
      </p:sp>
      <p:sp>
        <p:nvSpPr>
          <p:cNvPr id="6" name="CaixaDeTexto 5"/>
          <p:cNvSpPr txBox="1"/>
          <p:nvPr/>
        </p:nvSpPr>
        <p:spPr>
          <a:xfrm>
            <a:off x="765920" y="2923079"/>
            <a:ext cx="734481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Nota:</a:t>
            </a:r>
          </a:p>
          <a:p>
            <a:r>
              <a:rPr lang="pt-BR" dirty="0"/>
              <a:t>Neste curso usarei o </a:t>
            </a:r>
            <a:r>
              <a:rPr lang="pt-BR" dirty="0" err="1"/>
              <a:t>Jupyter</a:t>
            </a:r>
            <a:r>
              <a:rPr lang="pt-BR" dirty="0"/>
              <a:t> Notebook, </a:t>
            </a:r>
            <a:r>
              <a:rPr lang="pt-BR" dirty="0" err="1"/>
              <a:t>Spyder</a:t>
            </a:r>
            <a:r>
              <a:rPr lang="pt-BR" dirty="0"/>
              <a:t> (IDE) para ensinar e para as anotações.</a:t>
            </a:r>
          </a:p>
          <a:p>
            <a:r>
              <a:rPr lang="pt-BR" dirty="0"/>
              <a:t>Você esta livre para usar qualquer ambiente de desenvolvimento de sua preferência.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5AC249-E298-BC48-8EC3-DF1E224E5A28}"/>
              </a:ext>
            </a:extLst>
          </p:cNvPr>
          <p:cNvSpPr txBox="1"/>
          <p:nvPr/>
        </p:nvSpPr>
        <p:spPr>
          <a:xfrm>
            <a:off x="107504" y="0"/>
            <a:ext cx="1008112" cy="9574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731883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Rodapé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Prof. Airton J. S. Garcia</a:t>
            </a: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9BCA8-A2FE-4FBD-95C7-E5E20E0B91FD}" type="slidenum">
              <a:rPr lang="pt-BR" smtClean="0"/>
              <a:t>60</a:t>
            </a:fld>
            <a:endParaRPr lang="pt-BR"/>
          </a:p>
        </p:txBody>
      </p:sp>
      <p:sp>
        <p:nvSpPr>
          <p:cNvPr id="5" name="CaixaDeTexto 4"/>
          <p:cNvSpPr txBox="1"/>
          <p:nvPr/>
        </p:nvSpPr>
        <p:spPr>
          <a:xfrm>
            <a:off x="1115616" y="195486"/>
            <a:ext cx="710060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/>
              <a:t>Aula 02 – Tipo de Operadores – Práticas</a:t>
            </a:r>
          </a:p>
          <a:p>
            <a:r>
              <a:rPr lang="pt-BR" sz="2400" dirty="0"/>
              <a:t>Crie um programa para...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AutoNum type="arabicPeriod" startAt="6"/>
            </a:pPr>
            <a:r>
              <a:rPr lang="pt-BR" sz="2000" dirty="0"/>
              <a:t>Que leia um valor em metros, pelo teclado, e mostre o resultado em centímetros e milímetros.</a:t>
            </a:r>
          </a:p>
          <a:p>
            <a:pPr marL="457200" indent="-457200">
              <a:buFont typeface="Arial" pitchFamily="34" charset="0"/>
              <a:buAutoNum type="arabicPeriod" startAt="6"/>
            </a:pPr>
            <a:r>
              <a:rPr lang="pt-BR" sz="2000" dirty="0"/>
              <a:t>Que leia um valor numérico, pelo teclado, e mostre como resultado a sua tabuada.</a:t>
            </a:r>
          </a:p>
          <a:p>
            <a:pPr marL="457200" indent="-457200">
              <a:buFont typeface="Arial" pitchFamily="34" charset="0"/>
              <a:buAutoNum type="arabicPeriod" startAt="6"/>
            </a:pPr>
            <a:r>
              <a:rPr lang="pt-BR" sz="2000" dirty="0"/>
              <a:t>Que leia um valor em Real, pelo teclado, e mostre como resultado o valor convertido em Dólar. Considere o Dólar igual a 3.00 Reais.</a:t>
            </a:r>
          </a:p>
          <a:p>
            <a:pPr marL="457200" indent="-457200">
              <a:buFont typeface="Arial" pitchFamily="34" charset="0"/>
              <a:buAutoNum type="arabicPeriod" startAt="6"/>
            </a:pPr>
            <a:r>
              <a:rPr lang="pt-BR" sz="2000" dirty="0"/>
              <a:t>Que leia um valor em Real, pelo teclado, e mostre como resultado do seu valor com 5% de desconto.</a:t>
            </a:r>
          </a:p>
          <a:p>
            <a:pPr marL="457200" indent="-457200">
              <a:buFont typeface="Arial" pitchFamily="34" charset="0"/>
              <a:buAutoNum type="arabicPeriod" startAt="6"/>
            </a:pPr>
            <a:r>
              <a:rPr lang="pt-BR" sz="2000" dirty="0"/>
              <a:t>Que leia um valor graus Celsius , pelo teclado, e mostre como resultado convertido em Fahrenheit. </a:t>
            </a:r>
            <a:r>
              <a:rPr lang="pt-BR" sz="2000"/>
              <a:t>F = (C * 9) + 32</a:t>
            </a:r>
          </a:p>
          <a:p>
            <a:pPr marL="457200" indent="-457200">
              <a:buFont typeface="Arial" pitchFamily="34" charset="0"/>
              <a:buAutoNum type="arabicPeriod" startAt="6"/>
            </a:pPr>
            <a:endParaRPr lang="pt-BR" sz="2000" dirty="0"/>
          </a:p>
          <a:p>
            <a:pPr marL="457200" indent="-457200">
              <a:buFont typeface="Arial" pitchFamily="34" charset="0"/>
              <a:buAutoNum type="arabicPeriod" startAt="6"/>
            </a:pPr>
            <a:endParaRPr lang="pt-BR" sz="2000" dirty="0"/>
          </a:p>
          <a:p>
            <a:pPr marL="457200" indent="-457200">
              <a:buFont typeface="Arial" pitchFamily="34" charset="0"/>
              <a:buAutoNum type="arabicPeriod" startAt="6"/>
            </a:pPr>
            <a:endParaRPr lang="pt-BR" sz="2000" dirty="0"/>
          </a:p>
          <a:p>
            <a:pPr marL="457200" indent="-457200">
              <a:buFont typeface="Arial" pitchFamily="34" charset="0"/>
              <a:buAutoNum type="arabicPeriod" startAt="6"/>
            </a:pPr>
            <a:endParaRPr lang="pt-BR" sz="2000" dirty="0"/>
          </a:p>
          <a:p>
            <a:pPr marL="457200" indent="-457200">
              <a:buFont typeface="Arial" pitchFamily="34" charset="0"/>
              <a:buAutoNum type="arabicPeriod" startAt="6"/>
            </a:pPr>
            <a:endParaRPr lang="pt-BR" sz="2000" dirty="0"/>
          </a:p>
          <a:p>
            <a:pPr marL="457200" indent="-457200">
              <a:buFont typeface="Arial" pitchFamily="34" charset="0"/>
              <a:buAutoNum type="arabicPeriod" startAt="6"/>
            </a:pPr>
            <a:endParaRPr lang="pt-BR" sz="2000" dirty="0"/>
          </a:p>
          <a:p>
            <a:pPr marL="457200" indent="-457200">
              <a:buAutoNum type="arabicPeriod" startAt="6"/>
            </a:pPr>
            <a:endParaRPr lang="pt-BR" sz="2000" dirty="0"/>
          </a:p>
          <a:p>
            <a:pPr marL="457200" indent="-457200">
              <a:buAutoNum type="arabicPeriod" startAt="6"/>
            </a:pPr>
            <a:endParaRPr lang="pt-BR" sz="2000" dirty="0"/>
          </a:p>
          <a:p>
            <a:pPr marL="457200" indent="-457200">
              <a:buAutoNum type="arabicPeriod" startAt="6"/>
            </a:pPr>
            <a:endParaRPr lang="pt-BR" sz="2000" dirty="0"/>
          </a:p>
          <a:p>
            <a:pPr marL="0" indent="0">
              <a:buNone/>
            </a:pPr>
            <a:endParaRPr lang="pt-BR" sz="2000" dirty="0"/>
          </a:p>
          <a:p>
            <a:pPr marL="457200" indent="-457200">
              <a:buFont typeface="+mj-lt"/>
              <a:buAutoNum type="arabicPeriod"/>
            </a:pPr>
            <a:endParaRPr lang="pt-BR" sz="2000" dirty="0"/>
          </a:p>
          <a:p>
            <a:pPr marL="457200" indent="-457200">
              <a:buFont typeface="+mj-lt"/>
              <a:buAutoNum type="arabicPeriod"/>
            </a:pPr>
            <a:endParaRPr lang="pt-BR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7C6930-AC28-BD49-AB0A-3F91F3540134}"/>
              </a:ext>
            </a:extLst>
          </p:cNvPr>
          <p:cNvSpPr txBox="1"/>
          <p:nvPr/>
        </p:nvSpPr>
        <p:spPr>
          <a:xfrm>
            <a:off x="107504" y="0"/>
            <a:ext cx="1008112" cy="9574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370671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Rodapé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Prof. Airton J. S. Garcia</a:t>
            </a: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9BCA8-A2FE-4FBD-95C7-E5E20E0B91FD}" type="slidenum">
              <a:rPr lang="pt-BR" smtClean="0"/>
              <a:t>61</a:t>
            </a:fld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idx="1"/>
          </p:nvPr>
        </p:nvSpPr>
        <p:spPr>
          <a:xfrm>
            <a:off x="1763688" y="1419622"/>
            <a:ext cx="6094335" cy="2304256"/>
          </a:xfrm>
        </p:spPr>
        <p:txBody>
          <a:bodyPr/>
          <a:lstStyle/>
          <a:p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2987824" y="411510"/>
            <a:ext cx="16578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/>
              <a:t>Aula 02 -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D3F359-A032-CA42-A18A-339350876917}"/>
              </a:ext>
            </a:extLst>
          </p:cNvPr>
          <p:cNvSpPr txBox="1"/>
          <p:nvPr/>
        </p:nvSpPr>
        <p:spPr>
          <a:xfrm>
            <a:off x="107504" y="0"/>
            <a:ext cx="1008112" cy="9574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689884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>
            <a:spLocks noGrp="1"/>
          </p:cNvSpPr>
          <p:nvPr>
            <p:ph type="ctrTitle"/>
          </p:nvPr>
        </p:nvSpPr>
        <p:spPr>
          <a:xfrm>
            <a:off x="1619672" y="267494"/>
            <a:ext cx="4824536" cy="1750591"/>
          </a:xfrm>
        </p:spPr>
        <p:txBody>
          <a:bodyPr>
            <a:normAutofit/>
          </a:bodyPr>
          <a:lstStyle/>
          <a:p>
            <a:r>
              <a:rPr lang="pt-BR" b="1" dirty="0">
                <a:solidFill>
                  <a:schemeClr val="bg1"/>
                </a:solidFill>
              </a:rPr>
              <a:t>Python</a:t>
            </a:r>
            <a:br>
              <a:rPr lang="pt-BR" b="1" dirty="0">
                <a:solidFill>
                  <a:schemeClr val="bg1"/>
                </a:solidFill>
              </a:rPr>
            </a:br>
            <a:r>
              <a:rPr lang="pt-BR" b="1" dirty="0">
                <a:solidFill>
                  <a:schemeClr val="bg1"/>
                </a:solidFill>
              </a:rPr>
              <a:t>Aula 03</a:t>
            </a:r>
          </a:p>
        </p:txBody>
      </p:sp>
      <p:sp>
        <p:nvSpPr>
          <p:cNvPr id="3" name="Retângulo 2"/>
          <p:cNvSpPr/>
          <p:nvPr/>
        </p:nvSpPr>
        <p:spPr>
          <a:xfrm>
            <a:off x="323528" y="2017752"/>
            <a:ext cx="59046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/>
              <a:t>Coleções de Python (matrizes)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282F30-044A-FE4A-84B2-75AA81DA3A0D}"/>
              </a:ext>
            </a:extLst>
          </p:cNvPr>
          <p:cNvSpPr txBox="1"/>
          <p:nvPr/>
        </p:nvSpPr>
        <p:spPr>
          <a:xfrm>
            <a:off x="7290396" y="3637432"/>
            <a:ext cx="1475977" cy="127433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043649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Rodapé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Prof. Airton J. S. Garcia</a:t>
            </a: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9BCA8-A2FE-4FBD-95C7-E5E20E0B91FD}" type="slidenum">
              <a:rPr lang="pt-BR" smtClean="0"/>
              <a:t>63</a:t>
            </a:fld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idx="1"/>
          </p:nvPr>
        </p:nvSpPr>
        <p:spPr>
          <a:xfrm>
            <a:off x="395536" y="915566"/>
            <a:ext cx="8496944" cy="3744416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pt" dirty="0"/>
              <a:t>Existem quatro tipos de dados de coleta na linguagem de programação Python:</a:t>
            </a:r>
          </a:p>
          <a:p>
            <a:r>
              <a:rPr lang="pt" b="1" dirty="0" err="1"/>
              <a:t>List</a:t>
            </a:r>
            <a:r>
              <a:rPr lang="pt" dirty="0"/>
              <a:t> é uma coleção ordenada e </a:t>
            </a:r>
            <a:r>
              <a:rPr lang="pt" dirty="0">
                <a:solidFill>
                  <a:srgbClr val="FF0000"/>
                </a:solidFill>
                <a:highlight>
                  <a:srgbClr val="FFFF00"/>
                </a:highlight>
              </a:rPr>
              <a:t>modificável</a:t>
            </a:r>
            <a:r>
              <a:rPr lang="pt" dirty="0"/>
              <a:t>. Permite membros duplicados.</a:t>
            </a:r>
          </a:p>
          <a:p>
            <a:r>
              <a:rPr lang="pt" b="1" dirty="0" err="1"/>
              <a:t>Tuple</a:t>
            </a:r>
            <a:r>
              <a:rPr lang="pt" dirty="0"/>
              <a:t> é uma coleção que é ordenada e </a:t>
            </a:r>
            <a:r>
              <a:rPr lang="pt" dirty="0">
                <a:solidFill>
                  <a:srgbClr val="FF0000"/>
                </a:solidFill>
                <a:highlight>
                  <a:srgbClr val="FFFF00"/>
                </a:highlight>
              </a:rPr>
              <a:t>imutável</a:t>
            </a:r>
            <a:r>
              <a:rPr lang="pt" dirty="0"/>
              <a:t>. Permite membros duplicados.</a:t>
            </a:r>
          </a:p>
          <a:p>
            <a:r>
              <a:rPr lang="pt" b="1" dirty="0"/>
              <a:t>Set</a:t>
            </a:r>
            <a:r>
              <a:rPr lang="pt" dirty="0"/>
              <a:t> é uma coleção desordenada e não indexada. Nenhum membro duplicado.</a:t>
            </a:r>
          </a:p>
          <a:p>
            <a:r>
              <a:rPr lang="pt" b="1" dirty="0"/>
              <a:t>Dicionário</a:t>
            </a:r>
            <a:r>
              <a:rPr lang="pt" dirty="0"/>
              <a:t> é uma coleção que é desordenada, alterável e </a:t>
            </a:r>
            <a:r>
              <a:rPr lang="pt" dirty="0">
                <a:solidFill>
                  <a:srgbClr val="FF0000"/>
                </a:solidFill>
                <a:highlight>
                  <a:srgbClr val="FFFF00"/>
                </a:highlight>
              </a:rPr>
              <a:t>indexada</a:t>
            </a:r>
            <a:r>
              <a:rPr lang="pt" dirty="0"/>
              <a:t>. </a:t>
            </a:r>
            <a:r>
              <a:rPr lang="pt" dirty="0">
                <a:solidFill>
                  <a:srgbClr val="FF0000"/>
                </a:solidFill>
                <a:highlight>
                  <a:srgbClr val="FFFF00"/>
                </a:highlight>
              </a:rPr>
              <a:t>Nenhum membro duplicado</a:t>
            </a:r>
            <a:r>
              <a:rPr lang="pt" dirty="0"/>
              <a:t>.</a:t>
            </a:r>
          </a:p>
          <a:p>
            <a:endParaRPr lang="pt-BR" sz="2000" dirty="0"/>
          </a:p>
        </p:txBody>
      </p:sp>
      <p:sp>
        <p:nvSpPr>
          <p:cNvPr id="5" name="CaixaDeTexto 4"/>
          <p:cNvSpPr txBox="1"/>
          <p:nvPr/>
        </p:nvSpPr>
        <p:spPr>
          <a:xfrm>
            <a:off x="1281801" y="69180"/>
            <a:ext cx="74070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3200" dirty="0"/>
              <a:t>Aula 03 - </a:t>
            </a:r>
            <a:r>
              <a:rPr lang="en-US" sz="3600" dirty="0"/>
              <a:t>Coleções de Python (matrizes)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24D75D-CAC3-1F42-BA87-D4A5A955D1D0}"/>
              </a:ext>
            </a:extLst>
          </p:cNvPr>
          <p:cNvSpPr txBox="1"/>
          <p:nvPr/>
        </p:nvSpPr>
        <p:spPr>
          <a:xfrm>
            <a:off x="107504" y="0"/>
            <a:ext cx="1008112" cy="9574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868835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Rodapé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Prof. Airton J. S. Garcia</a:t>
            </a: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9BCA8-A2FE-4FBD-95C7-E5E20E0B91FD}" type="slidenum">
              <a:rPr lang="pt-BR" smtClean="0"/>
              <a:t>64</a:t>
            </a:fld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idx="1"/>
          </p:nvPr>
        </p:nvSpPr>
        <p:spPr>
          <a:xfrm>
            <a:off x="395536" y="915566"/>
            <a:ext cx="8496944" cy="3744416"/>
          </a:xfrm>
        </p:spPr>
        <p:txBody>
          <a:bodyPr>
            <a:normAutofit/>
          </a:bodyPr>
          <a:lstStyle/>
          <a:p>
            <a:r>
              <a:rPr lang="pt" dirty="0"/>
              <a:t>Ao escolher um </a:t>
            </a:r>
            <a:r>
              <a:rPr lang="pt" dirty="0">
                <a:highlight>
                  <a:srgbClr val="FFFF00"/>
                </a:highlight>
              </a:rPr>
              <a:t>tipo de coleção</a:t>
            </a:r>
            <a:r>
              <a:rPr lang="pt" dirty="0"/>
              <a:t>, é útil </a:t>
            </a:r>
            <a:r>
              <a:rPr lang="pt" dirty="0">
                <a:highlight>
                  <a:srgbClr val="FFFF00"/>
                </a:highlight>
              </a:rPr>
              <a:t>entender as propriedades desse tipo</a:t>
            </a:r>
            <a:r>
              <a:rPr lang="pt" dirty="0"/>
              <a:t>. Escolher o tipo certo para um determinado conjunto de dados pode significar retenção de significado e isso pode significar um aumento na eficiência ou segurança.</a:t>
            </a:r>
          </a:p>
          <a:p>
            <a:endParaRPr lang="pt-BR" sz="2000" dirty="0"/>
          </a:p>
        </p:txBody>
      </p:sp>
      <p:sp>
        <p:nvSpPr>
          <p:cNvPr id="5" name="CaixaDeTexto 4"/>
          <p:cNvSpPr txBox="1"/>
          <p:nvPr/>
        </p:nvSpPr>
        <p:spPr>
          <a:xfrm>
            <a:off x="1187624" y="102393"/>
            <a:ext cx="75608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/>
              <a:t>Aula 03 - </a:t>
            </a:r>
            <a:r>
              <a:rPr lang="en-US" sz="3600" dirty="0"/>
              <a:t>Listas de Python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557AFD-2BE1-984B-9C0B-6260DD7273DE}"/>
              </a:ext>
            </a:extLst>
          </p:cNvPr>
          <p:cNvSpPr txBox="1"/>
          <p:nvPr/>
        </p:nvSpPr>
        <p:spPr>
          <a:xfrm>
            <a:off x="107504" y="0"/>
            <a:ext cx="1008112" cy="9574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271853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Rodapé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Prof. Airton J. S. Garcia</a:t>
            </a: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9BCA8-A2FE-4FBD-95C7-E5E20E0B91FD}" type="slidenum">
              <a:rPr lang="pt-BR" smtClean="0"/>
              <a:t>65</a:t>
            </a:fld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idx="1"/>
          </p:nvPr>
        </p:nvSpPr>
        <p:spPr>
          <a:xfrm>
            <a:off x="467544" y="1347614"/>
            <a:ext cx="8496944" cy="2520280"/>
          </a:xfrm>
        </p:spPr>
        <p:txBody>
          <a:bodyPr>
            <a:normAutofit/>
          </a:bodyPr>
          <a:lstStyle/>
          <a:p>
            <a:r>
              <a:rPr lang="pt" dirty="0"/>
              <a:t>Lista</a:t>
            </a:r>
          </a:p>
          <a:p>
            <a:r>
              <a:rPr lang="pt" dirty="0"/>
              <a:t>Uma lista é uma coleção ordenada e modificável. As listas do Python são escritas com colchetes.</a:t>
            </a:r>
          </a:p>
          <a:p>
            <a:pPr marL="0" indent="0">
              <a:buNone/>
            </a:pPr>
            <a:endParaRPr lang="pt-BR" sz="2000" dirty="0"/>
          </a:p>
        </p:txBody>
      </p:sp>
      <p:sp>
        <p:nvSpPr>
          <p:cNvPr id="5" name="CaixaDeTexto 4"/>
          <p:cNvSpPr txBox="1"/>
          <p:nvPr/>
        </p:nvSpPr>
        <p:spPr>
          <a:xfrm>
            <a:off x="1187624" y="102393"/>
            <a:ext cx="75608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/>
              <a:t>Aula 03 - </a:t>
            </a:r>
            <a:r>
              <a:rPr lang="en-US" sz="3600" dirty="0"/>
              <a:t>Listas de Python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0C6722B-D139-004B-845F-CE1731C7725F}"/>
              </a:ext>
            </a:extLst>
          </p:cNvPr>
          <p:cNvSpPr txBox="1"/>
          <p:nvPr/>
        </p:nvSpPr>
        <p:spPr>
          <a:xfrm>
            <a:off x="107504" y="0"/>
            <a:ext cx="1008112" cy="9574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594444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Rodapé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Prof. Airton J. S. Garcia</a:t>
            </a: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9BCA8-A2FE-4FBD-95C7-E5E20E0B91FD}" type="slidenum">
              <a:rPr lang="pt-BR" smtClean="0"/>
              <a:t>66</a:t>
            </a:fld>
            <a:endParaRPr lang="pt-BR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05F0B5E-5421-8A4E-A3A2-07D73E3619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259632" y="1419224"/>
            <a:ext cx="6840760" cy="2952725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1259632" y="411510"/>
            <a:ext cx="74271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/>
              <a:t>Aula 03 - Listas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62F9D7-6DD9-5345-AC5D-8A4A0300AD96}"/>
              </a:ext>
            </a:extLst>
          </p:cNvPr>
          <p:cNvSpPr txBox="1"/>
          <p:nvPr/>
        </p:nvSpPr>
        <p:spPr>
          <a:xfrm>
            <a:off x="107504" y="0"/>
            <a:ext cx="1008112" cy="9574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705432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Rodapé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Prof. Airton J. S. Garcia</a:t>
            </a: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9BCA8-A2FE-4FBD-95C7-E5E20E0B91FD}" type="slidenum">
              <a:rPr lang="pt-BR" smtClean="0"/>
              <a:t>67</a:t>
            </a:fld>
            <a:endParaRPr lang="pt-BR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996F763-D9F1-1443-BAB3-DE1D6B1744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187624" y="1419224"/>
            <a:ext cx="6624736" cy="3168749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1187624" y="411510"/>
            <a:ext cx="74991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/>
              <a:t>Aula 03 - Listas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2EA924-CB48-B14F-97BE-118827413D52}"/>
              </a:ext>
            </a:extLst>
          </p:cNvPr>
          <p:cNvSpPr txBox="1"/>
          <p:nvPr/>
        </p:nvSpPr>
        <p:spPr>
          <a:xfrm>
            <a:off x="107504" y="0"/>
            <a:ext cx="1008112" cy="9574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845424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Rodapé 1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</p:spPr>
        <p:txBody>
          <a:bodyPr/>
          <a:lstStyle/>
          <a:p>
            <a:r>
              <a:rPr lang="pt-BR"/>
              <a:t>Prof. Airton J. S. Garcia</a:t>
            </a: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/>
          <a:lstStyle/>
          <a:p>
            <a:fld id="{7299BCA8-A2FE-4FBD-95C7-E5E20E0B91FD}" type="slidenum">
              <a:rPr lang="pt-BR" smtClean="0"/>
              <a:t>68</a:t>
            </a:fld>
            <a:endParaRPr lang="pt-BR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C8C15A9-E896-0F46-8975-5DE057D8F4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259632" y="1131590"/>
            <a:ext cx="6768752" cy="3168352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1259632" y="411510"/>
            <a:ext cx="73448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/>
              <a:t>Aula 03 - Listas</a:t>
            </a:r>
            <a:endParaRPr lang="pt-BR" sz="3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10CB8E-49F7-3047-AB6A-2C02F5F495D1}"/>
              </a:ext>
            </a:extLst>
          </p:cNvPr>
          <p:cNvSpPr txBox="1"/>
          <p:nvPr/>
        </p:nvSpPr>
        <p:spPr>
          <a:xfrm>
            <a:off x="107504" y="0"/>
            <a:ext cx="1008112" cy="9574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972105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Rodapé 1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</p:spPr>
        <p:txBody>
          <a:bodyPr/>
          <a:lstStyle/>
          <a:p>
            <a:r>
              <a:rPr lang="pt-BR"/>
              <a:t>Prof. Airton J. S. Garcia</a:t>
            </a: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/>
          <a:lstStyle/>
          <a:p>
            <a:fld id="{7299BCA8-A2FE-4FBD-95C7-E5E20E0B91FD}" type="slidenum">
              <a:rPr lang="pt-BR" smtClean="0"/>
              <a:t>69</a:t>
            </a:fld>
            <a:endParaRPr lang="pt-BR"/>
          </a:p>
        </p:txBody>
      </p:sp>
      <p:sp>
        <p:nvSpPr>
          <p:cNvPr id="5" name="CaixaDeTexto 4"/>
          <p:cNvSpPr txBox="1"/>
          <p:nvPr/>
        </p:nvSpPr>
        <p:spPr>
          <a:xfrm>
            <a:off x="1259632" y="411510"/>
            <a:ext cx="73448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/>
              <a:t>Aula 03 - Listas</a:t>
            </a:r>
            <a:endParaRPr lang="pt-BR" sz="3200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AF5F748-A702-A04D-A9F3-67EBB5662F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115616" y="1200150"/>
            <a:ext cx="6552728" cy="33940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F2740CF-1E3F-024A-B302-11C58C4F61F0}"/>
              </a:ext>
            </a:extLst>
          </p:cNvPr>
          <p:cNvSpPr txBox="1"/>
          <p:nvPr/>
        </p:nvSpPr>
        <p:spPr>
          <a:xfrm>
            <a:off x="107504" y="0"/>
            <a:ext cx="1008112" cy="9574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3418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Rodapé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Prof. Airton J. S. Garcia</a:t>
            </a: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9BCA8-A2FE-4FBD-95C7-E5E20E0B91FD}" type="slidenum">
              <a:rPr lang="pt-BR" smtClean="0"/>
              <a:t>7</a:t>
            </a:fld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idx="1"/>
          </p:nvPr>
        </p:nvSpPr>
        <p:spPr>
          <a:xfrm>
            <a:off x="457200" y="915566"/>
            <a:ext cx="8229600" cy="4104455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pt-BR" sz="2800" dirty="0"/>
              <a:t>Execute o anaconda prompt, clicando no ícone;</a:t>
            </a:r>
          </a:p>
          <a:p>
            <a:pPr marL="0" indent="0">
              <a:buNone/>
            </a:pPr>
            <a:endParaRPr lang="pt-BR" sz="1400" dirty="0"/>
          </a:p>
          <a:p>
            <a:pPr marL="0" indent="0">
              <a:buNone/>
            </a:pPr>
            <a:endParaRPr lang="pt-BR" sz="1400" dirty="0"/>
          </a:p>
          <a:p>
            <a:pPr marL="0" indent="0">
              <a:buNone/>
            </a:pPr>
            <a:endParaRPr lang="pt-BR" sz="1400" dirty="0"/>
          </a:p>
          <a:p>
            <a:pPr marL="0" indent="0">
              <a:buNone/>
            </a:pPr>
            <a:endParaRPr lang="pt-BR" sz="1400" dirty="0"/>
          </a:p>
          <a:p>
            <a:pPr marL="0" indent="0">
              <a:buNone/>
            </a:pPr>
            <a:endParaRPr lang="pt-BR" sz="1400" dirty="0"/>
          </a:p>
          <a:p>
            <a:pPr marL="0" indent="0">
              <a:buNone/>
            </a:pPr>
            <a:endParaRPr lang="pt-BR" sz="1400" dirty="0"/>
          </a:p>
          <a:p>
            <a:pPr marL="0" indent="0">
              <a:buNone/>
            </a:pPr>
            <a:endParaRPr lang="pt-BR" sz="1400" dirty="0"/>
          </a:p>
          <a:p>
            <a:pPr marL="0" indent="0">
              <a:buNone/>
            </a:pPr>
            <a:endParaRPr lang="pt-BR" sz="1400" dirty="0"/>
          </a:p>
          <a:p>
            <a:pPr marL="0" indent="0">
              <a:buNone/>
            </a:pPr>
            <a:endParaRPr lang="pt-BR" sz="1400" dirty="0"/>
          </a:p>
          <a:p>
            <a:pPr marL="0" indent="0">
              <a:buNone/>
            </a:pPr>
            <a:endParaRPr lang="pt-BR" sz="1400" dirty="0"/>
          </a:p>
          <a:p>
            <a:pPr marL="0" indent="0">
              <a:buNone/>
            </a:pPr>
            <a:endParaRPr lang="pt-BR" sz="1400" dirty="0"/>
          </a:p>
          <a:p>
            <a:pPr marL="0" indent="0">
              <a:buNone/>
            </a:pPr>
            <a:endParaRPr lang="pt-BR" sz="1400" dirty="0"/>
          </a:p>
          <a:p>
            <a:pPr marL="0" indent="0">
              <a:buNone/>
            </a:pPr>
            <a:endParaRPr lang="pt-BR" sz="1400" dirty="0"/>
          </a:p>
        </p:txBody>
      </p:sp>
      <p:sp>
        <p:nvSpPr>
          <p:cNvPr id="5" name="CaixaDeTexto 4"/>
          <p:cNvSpPr txBox="1"/>
          <p:nvPr/>
        </p:nvSpPr>
        <p:spPr>
          <a:xfrm>
            <a:off x="2483768" y="195486"/>
            <a:ext cx="29769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/>
              <a:t>Primeiros passos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1707654"/>
            <a:ext cx="6029325" cy="281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03A792F-9A65-384B-B58A-8FA00268E735}"/>
              </a:ext>
            </a:extLst>
          </p:cNvPr>
          <p:cNvSpPr txBox="1"/>
          <p:nvPr/>
        </p:nvSpPr>
        <p:spPr>
          <a:xfrm>
            <a:off x="107504" y="0"/>
            <a:ext cx="1008112" cy="9574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324179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Rodapé 1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</p:spPr>
        <p:txBody>
          <a:bodyPr/>
          <a:lstStyle/>
          <a:p>
            <a:r>
              <a:rPr lang="pt-BR"/>
              <a:t>Prof. Airton J. S. Garcia</a:t>
            </a: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/>
          <a:lstStyle/>
          <a:p>
            <a:fld id="{7299BCA8-A2FE-4FBD-95C7-E5E20E0B91FD}" type="slidenum">
              <a:rPr lang="pt-BR" smtClean="0"/>
              <a:t>70</a:t>
            </a:fld>
            <a:endParaRPr lang="pt-BR"/>
          </a:p>
        </p:txBody>
      </p:sp>
      <p:sp>
        <p:nvSpPr>
          <p:cNvPr id="5" name="CaixaDeTexto 4"/>
          <p:cNvSpPr txBox="1"/>
          <p:nvPr/>
        </p:nvSpPr>
        <p:spPr>
          <a:xfrm>
            <a:off x="1187624" y="102393"/>
            <a:ext cx="73448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/>
              <a:t>Aula 03 - Listas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6397E57-4408-314F-9813-E42CF00BD1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11561" y="915566"/>
            <a:ext cx="7344816" cy="367865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A4DAAF9-ADAA-0141-AE82-A8EAE2F541AD}"/>
              </a:ext>
            </a:extLst>
          </p:cNvPr>
          <p:cNvSpPr txBox="1"/>
          <p:nvPr/>
        </p:nvSpPr>
        <p:spPr>
          <a:xfrm>
            <a:off x="107504" y="0"/>
            <a:ext cx="1008112" cy="9574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065618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Rodapé 1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</p:spPr>
        <p:txBody>
          <a:bodyPr/>
          <a:lstStyle/>
          <a:p>
            <a:r>
              <a:rPr lang="pt-BR"/>
              <a:t>Prof. Airton J. S. Garcia</a:t>
            </a: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/>
          <a:lstStyle/>
          <a:p>
            <a:fld id="{7299BCA8-A2FE-4FBD-95C7-E5E20E0B91FD}" type="slidenum">
              <a:rPr lang="pt-BR" smtClean="0"/>
              <a:t>71</a:t>
            </a:fld>
            <a:endParaRPr lang="pt-BR"/>
          </a:p>
        </p:txBody>
      </p:sp>
      <p:sp>
        <p:nvSpPr>
          <p:cNvPr id="5" name="CaixaDeTexto 4"/>
          <p:cNvSpPr txBox="1"/>
          <p:nvPr/>
        </p:nvSpPr>
        <p:spPr>
          <a:xfrm>
            <a:off x="1187624" y="102393"/>
            <a:ext cx="73448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/>
              <a:t>Aula 03 - Listas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AD59D19-C4C7-F149-B0BE-024C16E90B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7135AA4-20AA-0F41-B301-A5B069C394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200150"/>
            <a:ext cx="8229600" cy="3394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25697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Rodapé 1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</p:spPr>
        <p:txBody>
          <a:bodyPr/>
          <a:lstStyle/>
          <a:p>
            <a:r>
              <a:rPr lang="pt-BR"/>
              <a:t>Prof. Airton J. S. Garcia</a:t>
            </a: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/>
          <a:lstStyle/>
          <a:p>
            <a:fld id="{7299BCA8-A2FE-4FBD-95C7-E5E20E0B91FD}" type="slidenum">
              <a:rPr lang="pt-BR" smtClean="0"/>
              <a:t>72</a:t>
            </a:fld>
            <a:endParaRPr lang="pt-BR"/>
          </a:p>
        </p:txBody>
      </p:sp>
      <p:sp>
        <p:nvSpPr>
          <p:cNvPr id="5" name="CaixaDeTexto 4"/>
          <p:cNvSpPr txBox="1"/>
          <p:nvPr/>
        </p:nvSpPr>
        <p:spPr>
          <a:xfrm>
            <a:off x="1187624" y="102393"/>
            <a:ext cx="73448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/>
              <a:t>Aula 03 - Listas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15742EC-FED7-DC49-9984-15A75B80C3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83569" y="915566"/>
            <a:ext cx="6840760" cy="3851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19328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Rodapé 1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</p:spPr>
        <p:txBody>
          <a:bodyPr/>
          <a:lstStyle/>
          <a:p>
            <a:r>
              <a:rPr lang="pt-BR"/>
              <a:t>Prof. Airton J. S. Garcia</a:t>
            </a: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/>
          <a:lstStyle/>
          <a:p>
            <a:fld id="{7299BCA8-A2FE-4FBD-95C7-E5E20E0B91FD}" type="slidenum">
              <a:rPr lang="pt-BR" smtClean="0"/>
              <a:t>73</a:t>
            </a:fld>
            <a:endParaRPr lang="pt-BR"/>
          </a:p>
        </p:txBody>
      </p:sp>
      <p:sp>
        <p:nvSpPr>
          <p:cNvPr id="5" name="CaixaDeTexto 4"/>
          <p:cNvSpPr txBox="1"/>
          <p:nvPr/>
        </p:nvSpPr>
        <p:spPr>
          <a:xfrm>
            <a:off x="1187624" y="102393"/>
            <a:ext cx="73448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/>
              <a:t>Aula 03 - Listas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46CAFFC-A525-FE42-8519-BB86B41F1A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565618" y="915566"/>
            <a:ext cx="7678790" cy="3678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47548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Rodapé 1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</p:spPr>
        <p:txBody>
          <a:bodyPr/>
          <a:lstStyle/>
          <a:p>
            <a:r>
              <a:rPr lang="pt-BR"/>
              <a:t>Prof. Airton J. S. Garcia</a:t>
            </a: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/>
          <a:lstStyle/>
          <a:p>
            <a:fld id="{7299BCA8-A2FE-4FBD-95C7-E5E20E0B91FD}" type="slidenum">
              <a:rPr lang="pt-BR" smtClean="0"/>
              <a:t>74</a:t>
            </a:fld>
            <a:endParaRPr lang="pt-BR"/>
          </a:p>
        </p:txBody>
      </p:sp>
      <p:sp>
        <p:nvSpPr>
          <p:cNvPr id="5" name="CaixaDeTexto 4"/>
          <p:cNvSpPr txBox="1"/>
          <p:nvPr/>
        </p:nvSpPr>
        <p:spPr>
          <a:xfrm>
            <a:off x="1187624" y="102393"/>
            <a:ext cx="73448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/>
              <a:t>Aula 03 - Listas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FD064A7-D5E1-0244-B810-320BBDEB42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971600" y="987574"/>
            <a:ext cx="6264696" cy="377968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9A727FB-04C9-A342-9A8E-06E26AEC840A}"/>
              </a:ext>
            </a:extLst>
          </p:cNvPr>
          <p:cNvSpPr txBox="1"/>
          <p:nvPr/>
        </p:nvSpPr>
        <p:spPr>
          <a:xfrm>
            <a:off x="107504" y="0"/>
            <a:ext cx="1008112" cy="9574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101145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Rodapé 1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</p:spPr>
        <p:txBody>
          <a:bodyPr/>
          <a:lstStyle/>
          <a:p>
            <a:r>
              <a:rPr lang="pt-BR"/>
              <a:t>Prof. Airton J. S. Garcia</a:t>
            </a: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/>
          <a:lstStyle/>
          <a:p>
            <a:fld id="{7299BCA8-A2FE-4FBD-95C7-E5E20E0B91FD}" type="slidenum">
              <a:rPr lang="pt-BR" smtClean="0"/>
              <a:t>75</a:t>
            </a:fld>
            <a:endParaRPr lang="pt-BR"/>
          </a:p>
        </p:txBody>
      </p:sp>
      <p:sp>
        <p:nvSpPr>
          <p:cNvPr id="5" name="CaixaDeTexto 4"/>
          <p:cNvSpPr txBox="1"/>
          <p:nvPr/>
        </p:nvSpPr>
        <p:spPr>
          <a:xfrm>
            <a:off x="1187624" y="102393"/>
            <a:ext cx="73448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/>
              <a:t>Aula 03 - Listas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25BE8B4-4526-224F-941F-5E12ADBAB9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57200" y="987574"/>
            <a:ext cx="8229600" cy="32087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0497DAA-77EB-9A45-9596-26156391F0E9}"/>
              </a:ext>
            </a:extLst>
          </p:cNvPr>
          <p:cNvSpPr txBox="1"/>
          <p:nvPr/>
        </p:nvSpPr>
        <p:spPr>
          <a:xfrm>
            <a:off x="107504" y="0"/>
            <a:ext cx="1008112" cy="9574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898358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Rodapé 1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</p:spPr>
        <p:txBody>
          <a:bodyPr/>
          <a:lstStyle/>
          <a:p>
            <a:r>
              <a:rPr lang="pt-BR"/>
              <a:t>Prof. Airton J. S. Garcia</a:t>
            </a: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/>
          <a:lstStyle/>
          <a:p>
            <a:fld id="{7299BCA8-A2FE-4FBD-95C7-E5E20E0B91FD}" type="slidenum">
              <a:rPr lang="pt-BR" smtClean="0"/>
              <a:t>76</a:t>
            </a:fld>
            <a:endParaRPr lang="pt-BR"/>
          </a:p>
        </p:txBody>
      </p:sp>
      <p:sp>
        <p:nvSpPr>
          <p:cNvPr id="5" name="CaixaDeTexto 4"/>
          <p:cNvSpPr txBox="1"/>
          <p:nvPr/>
        </p:nvSpPr>
        <p:spPr>
          <a:xfrm>
            <a:off x="1187624" y="102393"/>
            <a:ext cx="73448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/>
              <a:t>Aula 03 - Listas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25BE8B4-4526-224F-941F-5E12ADBAB9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57200" y="987574"/>
            <a:ext cx="8229600" cy="32087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4A4F7D0-6769-B24B-9063-AB5488ED6005}"/>
              </a:ext>
            </a:extLst>
          </p:cNvPr>
          <p:cNvSpPr txBox="1"/>
          <p:nvPr/>
        </p:nvSpPr>
        <p:spPr>
          <a:xfrm>
            <a:off x="107504" y="0"/>
            <a:ext cx="1008112" cy="9574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911380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Rodapé 1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</p:spPr>
        <p:txBody>
          <a:bodyPr/>
          <a:lstStyle/>
          <a:p>
            <a:r>
              <a:rPr lang="pt-BR"/>
              <a:t>Prof. Airton J. S. Garcia</a:t>
            </a: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/>
          <a:lstStyle/>
          <a:p>
            <a:fld id="{7299BCA8-A2FE-4FBD-95C7-E5E20E0B91FD}" type="slidenum">
              <a:rPr lang="pt-BR" smtClean="0"/>
              <a:t>77</a:t>
            </a:fld>
            <a:endParaRPr lang="pt-BR"/>
          </a:p>
        </p:txBody>
      </p:sp>
      <p:sp>
        <p:nvSpPr>
          <p:cNvPr id="5" name="CaixaDeTexto 4"/>
          <p:cNvSpPr txBox="1"/>
          <p:nvPr/>
        </p:nvSpPr>
        <p:spPr>
          <a:xfrm>
            <a:off x="1187624" y="102393"/>
            <a:ext cx="73448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/>
              <a:t>Aula 03 - Listas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310D58D-EC86-F245-B6D9-BF90D6BC55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827584" y="987574"/>
            <a:ext cx="7014666" cy="34653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589460C-C796-3549-9658-2AE1F546CB58}"/>
              </a:ext>
            </a:extLst>
          </p:cNvPr>
          <p:cNvSpPr txBox="1"/>
          <p:nvPr/>
        </p:nvSpPr>
        <p:spPr>
          <a:xfrm>
            <a:off x="107504" y="0"/>
            <a:ext cx="1008112" cy="9574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197259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Rodapé 1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</p:spPr>
        <p:txBody>
          <a:bodyPr/>
          <a:lstStyle/>
          <a:p>
            <a:r>
              <a:rPr lang="pt-BR"/>
              <a:t>Prof. Airton J. S. Garcia</a:t>
            </a: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/>
          <a:lstStyle/>
          <a:p>
            <a:fld id="{7299BCA8-A2FE-4FBD-95C7-E5E20E0B91FD}" type="slidenum">
              <a:rPr lang="pt-BR" smtClean="0"/>
              <a:t>78</a:t>
            </a:fld>
            <a:endParaRPr lang="pt-BR"/>
          </a:p>
        </p:txBody>
      </p:sp>
      <p:sp>
        <p:nvSpPr>
          <p:cNvPr id="5" name="CaixaDeTexto 4"/>
          <p:cNvSpPr txBox="1"/>
          <p:nvPr/>
        </p:nvSpPr>
        <p:spPr>
          <a:xfrm>
            <a:off x="1187624" y="102393"/>
            <a:ext cx="73448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/>
              <a:t>Aula 03 - Listas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14160DA-5C3A-0549-9185-E37FA6B377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67544" y="1059582"/>
            <a:ext cx="7584256" cy="329175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A111BCB-FBC7-3649-A89E-956C8816B5E0}"/>
              </a:ext>
            </a:extLst>
          </p:cNvPr>
          <p:cNvSpPr txBox="1"/>
          <p:nvPr/>
        </p:nvSpPr>
        <p:spPr>
          <a:xfrm>
            <a:off x="107504" y="0"/>
            <a:ext cx="1008112" cy="9574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037968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Rodapé 1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</p:spPr>
        <p:txBody>
          <a:bodyPr/>
          <a:lstStyle/>
          <a:p>
            <a:r>
              <a:rPr lang="pt-BR"/>
              <a:t>Prof. Airton J. S. Garcia</a:t>
            </a: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/>
          <a:lstStyle/>
          <a:p>
            <a:fld id="{7299BCA8-A2FE-4FBD-95C7-E5E20E0B91FD}" type="slidenum">
              <a:rPr lang="pt-BR" smtClean="0"/>
              <a:t>79</a:t>
            </a:fld>
            <a:endParaRPr lang="pt-BR"/>
          </a:p>
        </p:txBody>
      </p:sp>
      <p:sp>
        <p:nvSpPr>
          <p:cNvPr id="5" name="CaixaDeTexto 4"/>
          <p:cNvSpPr txBox="1"/>
          <p:nvPr/>
        </p:nvSpPr>
        <p:spPr>
          <a:xfrm>
            <a:off x="1187624" y="102393"/>
            <a:ext cx="73448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/>
              <a:t>Aula 03 - Listas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40A6AFD-1249-2746-8785-560ED136EE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043608" y="915566"/>
            <a:ext cx="6696744" cy="365802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768DCF2-6E23-2544-B6AA-63D38A6165A2}"/>
              </a:ext>
            </a:extLst>
          </p:cNvPr>
          <p:cNvSpPr txBox="1"/>
          <p:nvPr/>
        </p:nvSpPr>
        <p:spPr>
          <a:xfrm>
            <a:off x="107504" y="0"/>
            <a:ext cx="1008112" cy="9574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6871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Rodapé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Prof. Airton J. S. Garcia</a:t>
            </a: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9BCA8-A2FE-4FBD-95C7-E5E20E0B91FD}" type="slidenum">
              <a:rPr lang="pt-BR" smtClean="0"/>
              <a:t>8</a:t>
            </a:fld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 startAt="2"/>
            </a:pPr>
            <a:r>
              <a:rPr lang="pt-BR" sz="2800" dirty="0"/>
              <a:t>Digite</a:t>
            </a:r>
          </a:p>
          <a:p>
            <a:pPr marL="0" indent="0">
              <a:buNone/>
            </a:pPr>
            <a:endParaRPr lang="pt-BR" sz="2800" dirty="0"/>
          </a:p>
          <a:p>
            <a:pPr marL="0" indent="0">
              <a:buNone/>
            </a:pPr>
            <a:endParaRPr lang="pt-BR" sz="1400" dirty="0"/>
          </a:p>
          <a:p>
            <a:pPr marL="0" indent="0">
              <a:buNone/>
            </a:pPr>
            <a:endParaRPr lang="pt-BR" sz="1400" dirty="0"/>
          </a:p>
          <a:p>
            <a:pPr marL="0" indent="0">
              <a:buNone/>
            </a:pPr>
            <a:endParaRPr lang="pt-BR" sz="1400" dirty="0"/>
          </a:p>
          <a:p>
            <a:pPr marL="0" indent="0">
              <a:buNone/>
            </a:pPr>
            <a:endParaRPr lang="pt-BR" sz="1400" dirty="0"/>
          </a:p>
          <a:p>
            <a:pPr marL="0" indent="0">
              <a:buNone/>
            </a:pPr>
            <a:endParaRPr lang="pt-BR" sz="1400" dirty="0"/>
          </a:p>
          <a:p>
            <a:pPr marL="0" indent="0">
              <a:buNone/>
            </a:pPr>
            <a:r>
              <a:rPr lang="pt-BR" sz="1400" dirty="0"/>
              <a:t>Nota: o comando “jupyter notebook” abrirá o jupyter na pasta onde esta instalado, colocar o drive na frente do comando para direcionar.</a:t>
            </a:r>
          </a:p>
        </p:txBody>
      </p:sp>
      <p:sp>
        <p:nvSpPr>
          <p:cNvPr id="5" name="CaixaDeTexto 4"/>
          <p:cNvSpPr txBox="1"/>
          <p:nvPr/>
        </p:nvSpPr>
        <p:spPr>
          <a:xfrm>
            <a:off x="2483768" y="195486"/>
            <a:ext cx="29769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/>
              <a:t>Primeiros passos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707654"/>
            <a:ext cx="6029325" cy="131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966EA89-4774-3745-96CD-6CC99AB77F40}"/>
              </a:ext>
            </a:extLst>
          </p:cNvPr>
          <p:cNvSpPr txBox="1"/>
          <p:nvPr/>
        </p:nvSpPr>
        <p:spPr>
          <a:xfrm>
            <a:off x="107504" y="0"/>
            <a:ext cx="1008112" cy="9574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278956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Rodapé 1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</p:spPr>
        <p:txBody>
          <a:bodyPr/>
          <a:lstStyle/>
          <a:p>
            <a:r>
              <a:rPr lang="pt-BR"/>
              <a:t>Prof. Airton J. S. Garcia</a:t>
            </a: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/>
          <a:lstStyle/>
          <a:p>
            <a:fld id="{7299BCA8-A2FE-4FBD-95C7-E5E20E0B91FD}" type="slidenum">
              <a:rPr lang="pt-BR" smtClean="0"/>
              <a:t>80</a:t>
            </a:fld>
            <a:endParaRPr lang="pt-BR"/>
          </a:p>
        </p:txBody>
      </p:sp>
      <p:sp>
        <p:nvSpPr>
          <p:cNvPr id="5" name="CaixaDeTexto 4"/>
          <p:cNvSpPr txBox="1"/>
          <p:nvPr/>
        </p:nvSpPr>
        <p:spPr>
          <a:xfrm>
            <a:off x="1187624" y="102393"/>
            <a:ext cx="73448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/>
              <a:t>Aula 03 - Listas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A7C3E32-19BE-7548-B2CD-660FD8141A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323528" y="1059582"/>
            <a:ext cx="8424935" cy="370768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C383FE6-DB2B-164C-A503-0E5E22B85D25}"/>
              </a:ext>
            </a:extLst>
          </p:cNvPr>
          <p:cNvSpPr txBox="1"/>
          <p:nvPr/>
        </p:nvSpPr>
        <p:spPr>
          <a:xfrm>
            <a:off x="107504" y="0"/>
            <a:ext cx="1008112" cy="9574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978309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Rodapé 1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</p:spPr>
        <p:txBody>
          <a:bodyPr/>
          <a:lstStyle/>
          <a:p>
            <a:r>
              <a:rPr lang="pt-BR"/>
              <a:t>Prof. Airton J. S. Garcia</a:t>
            </a: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/>
          <a:lstStyle/>
          <a:p>
            <a:fld id="{7299BCA8-A2FE-4FBD-95C7-E5E20E0B91FD}" type="slidenum">
              <a:rPr lang="pt-BR" smtClean="0"/>
              <a:t>81</a:t>
            </a:fld>
            <a:endParaRPr lang="pt-BR"/>
          </a:p>
        </p:txBody>
      </p:sp>
      <p:sp>
        <p:nvSpPr>
          <p:cNvPr id="5" name="CaixaDeTexto 4"/>
          <p:cNvSpPr txBox="1"/>
          <p:nvPr/>
        </p:nvSpPr>
        <p:spPr>
          <a:xfrm>
            <a:off x="1187624" y="102393"/>
            <a:ext cx="73448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/>
              <a:t>Aula 03 - Listas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BB7A451-E034-1B45-895D-DDBB214A7D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395536" y="843558"/>
            <a:ext cx="8136904" cy="375066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3784413-2039-3D4E-821D-5EC277831F19}"/>
              </a:ext>
            </a:extLst>
          </p:cNvPr>
          <p:cNvSpPr txBox="1"/>
          <p:nvPr/>
        </p:nvSpPr>
        <p:spPr>
          <a:xfrm>
            <a:off x="107504" y="119049"/>
            <a:ext cx="1008112" cy="71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639649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Rodapé 1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</p:spPr>
        <p:txBody>
          <a:bodyPr/>
          <a:lstStyle/>
          <a:p>
            <a:r>
              <a:rPr lang="pt-BR"/>
              <a:t>Prof. Airton J. S. Garcia</a:t>
            </a: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/>
          <a:lstStyle/>
          <a:p>
            <a:fld id="{7299BCA8-A2FE-4FBD-95C7-E5E20E0B91FD}" type="slidenum">
              <a:rPr lang="pt-BR" smtClean="0"/>
              <a:t>82</a:t>
            </a:fld>
            <a:endParaRPr lang="pt-BR"/>
          </a:p>
        </p:txBody>
      </p:sp>
      <p:sp>
        <p:nvSpPr>
          <p:cNvPr id="5" name="CaixaDeTexto 4"/>
          <p:cNvSpPr txBox="1"/>
          <p:nvPr/>
        </p:nvSpPr>
        <p:spPr>
          <a:xfrm>
            <a:off x="1187624" y="102393"/>
            <a:ext cx="73448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/>
              <a:t>Aula 03 - Listas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B2016CF-BE76-E64B-BD04-C70310CA9C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51521" y="915566"/>
            <a:ext cx="8422490" cy="367865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A3597F7-46A2-3A4D-9DC0-53330DBA90FD}"/>
              </a:ext>
            </a:extLst>
          </p:cNvPr>
          <p:cNvSpPr txBox="1"/>
          <p:nvPr/>
        </p:nvSpPr>
        <p:spPr>
          <a:xfrm>
            <a:off x="107504" y="0"/>
            <a:ext cx="1008112" cy="9574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539080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Rodapé 1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</p:spPr>
        <p:txBody>
          <a:bodyPr/>
          <a:lstStyle/>
          <a:p>
            <a:r>
              <a:rPr lang="pt-BR"/>
              <a:t>Prof. Airton J. S. Garcia</a:t>
            </a: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/>
          <a:lstStyle/>
          <a:p>
            <a:fld id="{7299BCA8-A2FE-4FBD-95C7-E5E20E0B91FD}" type="slidenum">
              <a:rPr lang="pt-BR" smtClean="0"/>
              <a:t>83</a:t>
            </a:fld>
            <a:endParaRPr lang="pt-BR"/>
          </a:p>
        </p:txBody>
      </p:sp>
      <p:sp>
        <p:nvSpPr>
          <p:cNvPr id="5" name="CaixaDeTexto 4"/>
          <p:cNvSpPr txBox="1"/>
          <p:nvPr/>
        </p:nvSpPr>
        <p:spPr>
          <a:xfrm>
            <a:off x="1187624" y="102393"/>
            <a:ext cx="73448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/>
              <a:t>Aula 03 - Listas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DCE42F9-3648-FC49-B1A0-2C91694949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115616" y="771550"/>
            <a:ext cx="6840760" cy="399571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15E8798-2362-CF4A-BAA8-E653A1E2E2C1}"/>
              </a:ext>
            </a:extLst>
          </p:cNvPr>
          <p:cNvSpPr txBox="1"/>
          <p:nvPr/>
        </p:nvSpPr>
        <p:spPr>
          <a:xfrm>
            <a:off x="107504" y="0"/>
            <a:ext cx="1008112" cy="9574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568323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Rodapé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Prof. Airton J. S. Garcia</a:t>
            </a: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9BCA8-A2FE-4FBD-95C7-E5E20E0B91FD}" type="slidenum">
              <a:rPr lang="pt-BR" smtClean="0"/>
              <a:t>84</a:t>
            </a:fld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idx="1"/>
          </p:nvPr>
        </p:nvSpPr>
        <p:spPr>
          <a:xfrm>
            <a:off x="1763688" y="1419622"/>
            <a:ext cx="6094335" cy="2304256"/>
          </a:xfrm>
        </p:spPr>
        <p:txBody>
          <a:bodyPr/>
          <a:lstStyle/>
          <a:p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2987824" y="411510"/>
            <a:ext cx="16578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/>
              <a:t>Aula 03 -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5B0020-E904-2846-9B0C-AD11C1A7A0C7}"/>
              </a:ext>
            </a:extLst>
          </p:cNvPr>
          <p:cNvSpPr txBox="1"/>
          <p:nvPr/>
        </p:nvSpPr>
        <p:spPr>
          <a:xfrm>
            <a:off x="107504" y="0"/>
            <a:ext cx="1008112" cy="9574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165739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>
            <a:spLocks noGrp="1"/>
          </p:cNvSpPr>
          <p:nvPr>
            <p:ph type="ctrTitle"/>
          </p:nvPr>
        </p:nvSpPr>
        <p:spPr>
          <a:xfrm>
            <a:off x="1619672" y="267494"/>
            <a:ext cx="4824536" cy="1750591"/>
          </a:xfrm>
        </p:spPr>
        <p:txBody>
          <a:bodyPr>
            <a:normAutofit/>
          </a:bodyPr>
          <a:lstStyle/>
          <a:p>
            <a:r>
              <a:rPr lang="pt-BR" b="1" dirty="0">
                <a:solidFill>
                  <a:schemeClr val="bg1"/>
                </a:solidFill>
              </a:rPr>
              <a:t>Python</a:t>
            </a:r>
            <a:br>
              <a:rPr lang="pt-BR" b="1" dirty="0">
                <a:solidFill>
                  <a:schemeClr val="bg1"/>
                </a:solidFill>
              </a:rPr>
            </a:br>
            <a:r>
              <a:rPr lang="pt-BR" b="1" dirty="0">
                <a:solidFill>
                  <a:schemeClr val="bg1"/>
                </a:solidFill>
              </a:rPr>
              <a:t>Aula 04</a:t>
            </a:r>
          </a:p>
        </p:txBody>
      </p:sp>
      <p:sp>
        <p:nvSpPr>
          <p:cNvPr id="3" name="Retângulo 2"/>
          <p:cNvSpPr/>
          <p:nvPr/>
        </p:nvSpPr>
        <p:spPr>
          <a:xfrm>
            <a:off x="323528" y="2017752"/>
            <a:ext cx="59046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/>
              <a:t>Tuplas Python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E272EB-5E99-1040-B1C2-C75BCB373ACE}"/>
              </a:ext>
            </a:extLst>
          </p:cNvPr>
          <p:cNvSpPr txBox="1"/>
          <p:nvPr/>
        </p:nvSpPr>
        <p:spPr>
          <a:xfrm>
            <a:off x="7288605" y="3695356"/>
            <a:ext cx="1623575" cy="115849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795458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Rodapé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Prof. Airton J. S. Garcia</a:t>
            </a: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9BCA8-A2FE-4FBD-95C7-E5E20E0B91FD}" type="slidenum">
              <a:rPr lang="pt-BR" smtClean="0"/>
              <a:t>86</a:t>
            </a:fld>
            <a:endParaRPr lang="pt-BR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0DEA26B-B1C9-AF43-96BD-2FDF35800C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67544" y="996285"/>
            <a:ext cx="7494090" cy="3447673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1763688" y="411510"/>
            <a:ext cx="66247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/>
              <a:t>Aula 04 - </a:t>
            </a:r>
            <a:r>
              <a:rPr lang="en-US" sz="3200" dirty="0"/>
              <a:t>Tuple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CC5B6D-80FC-7348-A563-BF9BC012A053}"/>
              </a:ext>
            </a:extLst>
          </p:cNvPr>
          <p:cNvSpPr txBox="1"/>
          <p:nvPr/>
        </p:nvSpPr>
        <p:spPr>
          <a:xfrm>
            <a:off x="107504" y="0"/>
            <a:ext cx="1008112" cy="9574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264219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Rodapé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Prof. Airton J. S. Garcia</a:t>
            </a: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9BCA8-A2FE-4FBD-95C7-E5E20E0B91FD}" type="slidenum">
              <a:rPr lang="pt-BR" smtClean="0"/>
              <a:t>87</a:t>
            </a:fld>
            <a:endParaRPr lang="pt-BR"/>
          </a:p>
        </p:txBody>
      </p:sp>
      <p:sp>
        <p:nvSpPr>
          <p:cNvPr id="5" name="CaixaDeTexto 4"/>
          <p:cNvSpPr txBox="1"/>
          <p:nvPr/>
        </p:nvSpPr>
        <p:spPr>
          <a:xfrm>
            <a:off x="1733871" y="256887"/>
            <a:ext cx="66247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/>
              <a:t>Aula 04 - </a:t>
            </a:r>
            <a:r>
              <a:rPr lang="en-US" sz="3200" dirty="0"/>
              <a:t>Tuple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4EE98A4-F77A-9F47-8178-7FCC1150DE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11560" y="1059582"/>
            <a:ext cx="7776864" cy="353464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84C7CE9-D040-3C40-9DFF-125DE85CC1C5}"/>
              </a:ext>
            </a:extLst>
          </p:cNvPr>
          <p:cNvSpPr txBox="1"/>
          <p:nvPr/>
        </p:nvSpPr>
        <p:spPr>
          <a:xfrm>
            <a:off x="107504" y="0"/>
            <a:ext cx="1008112" cy="9574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832165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Rodapé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Prof. Airton J. S. Garcia</a:t>
            </a: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9BCA8-A2FE-4FBD-95C7-E5E20E0B91FD}" type="slidenum">
              <a:rPr lang="pt-BR" smtClean="0"/>
              <a:t>88</a:t>
            </a:fld>
            <a:endParaRPr lang="pt-BR"/>
          </a:p>
        </p:txBody>
      </p:sp>
      <p:sp>
        <p:nvSpPr>
          <p:cNvPr id="5" name="CaixaDeTexto 4"/>
          <p:cNvSpPr txBox="1"/>
          <p:nvPr/>
        </p:nvSpPr>
        <p:spPr>
          <a:xfrm>
            <a:off x="1733871" y="256887"/>
            <a:ext cx="66247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/>
              <a:t>Aula 04 - </a:t>
            </a:r>
            <a:r>
              <a:rPr lang="en-US" sz="3200" dirty="0"/>
              <a:t>Tuple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BDF2B6B-A2F1-1643-8E74-F36FD05AB6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755576" y="915566"/>
            <a:ext cx="7356418" cy="367865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6272BFA-2A31-FA43-97E6-5CEEB2F8512E}"/>
              </a:ext>
            </a:extLst>
          </p:cNvPr>
          <p:cNvSpPr txBox="1"/>
          <p:nvPr/>
        </p:nvSpPr>
        <p:spPr>
          <a:xfrm>
            <a:off x="107504" y="0"/>
            <a:ext cx="1008112" cy="9574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056297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Rodapé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Prof. Airton J. S. Garcia</a:t>
            </a: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9BCA8-A2FE-4FBD-95C7-E5E20E0B91FD}" type="slidenum">
              <a:rPr lang="pt-BR" smtClean="0"/>
              <a:t>89</a:t>
            </a:fld>
            <a:endParaRPr lang="pt-BR"/>
          </a:p>
        </p:txBody>
      </p:sp>
      <p:sp>
        <p:nvSpPr>
          <p:cNvPr id="5" name="CaixaDeTexto 4"/>
          <p:cNvSpPr txBox="1"/>
          <p:nvPr/>
        </p:nvSpPr>
        <p:spPr>
          <a:xfrm>
            <a:off x="1733871" y="256887"/>
            <a:ext cx="66247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/>
              <a:t>Aula 04 - </a:t>
            </a:r>
            <a:r>
              <a:rPr lang="en-US" sz="3200" dirty="0"/>
              <a:t>Tuple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DEC93B3-608A-BE43-8367-651374595C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475657" y="915566"/>
            <a:ext cx="5904656" cy="385169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B96420A-9610-AD42-A766-74AA70BB467B}"/>
              </a:ext>
            </a:extLst>
          </p:cNvPr>
          <p:cNvSpPr txBox="1"/>
          <p:nvPr/>
        </p:nvSpPr>
        <p:spPr>
          <a:xfrm>
            <a:off x="107504" y="0"/>
            <a:ext cx="1008112" cy="9574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0806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Rodapé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Prof. Airton J. S. Garcia</a:t>
            </a: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9BCA8-A2FE-4FBD-95C7-E5E20E0B91FD}" type="slidenum">
              <a:rPr lang="pt-BR" smtClean="0"/>
              <a:t>9</a:t>
            </a:fld>
            <a:endParaRPr lang="pt-BR"/>
          </a:p>
        </p:txBody>
      </p:sp>
      <p:sp>
        <p:nvSpPr>
          <p:cNvPr id="5" name="CaixaDeTexto 4"/>
          <p:cNvSpPr txBox="1"/>
          <p:nvPr/>
        </p:nvSpPr>
        <p:spPr>
          <a:xfrm>
            <a:off x="2699792" y="195486"/>
            <a:ext cx="37168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/>
              <a:t>Tela inicial do jupyter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987574"/>
            <a:ext cx="8136904" cy="3456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87A751C-75EA-5B47-9F58-7F09A7227CBB}"/>
              </a:ext>
            </a:extLst>
          </p:cNvPr>
          <p:cNvSpPr txBox="1"/>
          <p:nvPr/>
        </p:nvSpPr>
        <p:spPr>
          <a:xfrm>
            <a:off x="107504" y="0"/>
            <a:ext cx="1008112" cy="9574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807900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Rodapé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Prof. Airton J. S. Garcia</a:t>
            </a: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9BCA8-A2FE-4FBD-95C7-E5E20E0B91FD}" type="slidenum">
              <a:rPr lang="pt-BR" smtClean="0"/>
              <a:t>90</a:t>
            </a:fld>
            <a:endParaRPr lang="pt-BR"/>
          </a:p>
        </p:txBody>
      </p:sp>
      <p:sp>
        <p:nvSpPr>
          <p:cNvPr id="5" name="CaixaDeTexto 4"/>
          <p:cNvSpPr txBox="1"/>
          <p:nvPr/>
        </p:nvSpPr>
        <p:spPr>
          <a:xfrm>
            <a:off x="1733871" y="256887"/>
            <a:ext cx="66247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/>
              <a:t>Aula 04 - </a:t>
            </a:r>
            <a:r>
              <a:rPr lang="en-US" sz="3200" dirty="0"/>
              <a:t>Tuple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6DF8997-6B6E-EE4F-A292-3D41184EF7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755577" y="915566"/>
            <a:ext cx="7233308" cy="367865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49DDBE0-124E-FC4E-A778-44E7D37619C3}"/>
              </a:ext>
            </a:extLst>
          </p:cNvPr>
          <p:cNvSpPr txBox="1"/>
          <p:nvPr/>
        </p:nvSpPr>
        <p:spPr>
          <a:xfrm>
            <a:off x="107504" y="0"/>
            <a:ext cx="1008112" cy="9574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260466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Rodapé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Prof. Airton J. S. Garcia</a:t>
            </a: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9BCA8-A2FE-4FBD-95C7-E5E20E0B91FD}" type="slidenum">
              <a:rPr lang="pt-BR" smtClean="0"/>
              <a:t>91</a:t>
            </a:fld>
            <a:endParaRPr lang="pt-BR"/>
          </a:p>
        </p:txBody>
      </p:sp>
      <p:sp>
        <p:nvSpPr>
          <p:cNvPr id="5" name="CaixaDeTexto 4"/>
          <p:cNvSpPr txBox="1"/>
          <p:nvPr/>
        </p:nvSpPr>
        <p:spPr>
          <a:xfrm>
            <a:off x="1733871" y="256887"/>
            <a:ext cx="66247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/>
              <a:t>Aula 04 - </a:t>
            </a:r>
            <a:r>
              <a:rPr lang="en-US" sz="3200" dirty="0"/>
              <a:t>Tuple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9366599-89B5-4D40-9576-331B52930C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115616" y="841662"/>
            <a:ext cx="6840760" cy="37525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E1D42FB-C760-F748-98FB-56A7D1173CE3}"/>
              </a:ext>
            </a:extLst>
          </p:cNvPr>
          <p:cNvSpPr txBox="1"/>
          <p:nvPr/>
        </p:nvSpPr>
        <p:spPr>
          <a:xfrm>
            <a:off x="107504" y="0"/>
            <a:ext cx="1008112" cy="9574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169568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Rodapé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Prof. Airton J. S. Garcia</a:t>
            </a: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9BCA8-A2FE-4FBD-95C7-E5E20E0B91FD}" type="slidenum">
              <a:rPr lang="pt-BR" smtClean="0"/>
              <a:t>92</a:t>
            </a:fld>
            <a:endParaRPr lang="pt-BR"/>
          </a:p>
        </p:txBody>
      </p:sp>
      <p:sp>
        <p:nvSpPr>
          <p:cNvPr id="5" name="CaixaDeTexto 4"/>
          <p:cNvSpPr txBox="1"/>
          <p:nvPr/>
        </p:nvSpPr>
        <p:spPr>
          <a:xfrm>
            <a:off x="1733871" y="256887"/>
            <a:ext cx="66247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/>
              <a:t>Aula 04 - </a:t>
            </a:r>
            <a:r>
              <a:rPr lang="en-US" sz="3200" dirty="0"/>
              <a:t>Tuple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645CE11-162A-804F-9CA0-2DDC755296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755576" y="987574"/>
            <a:ext cx="7334439" cy="36066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50461D9-DC8B-AC43-8B5B-8AF39668A575}"/>
              </a:ext>
            </a:extLst>
          </p:cNvPr>
          <p:cNvSpPr txBox="1"/>
          <p:nvPr/>
        </p:nvSpPr>
        <p:spPr>
          <a:xfrm>
            <a:off x="107504" y="0"/>
            <a:ext cx="1008112" cy="9574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522742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Rodapé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Prof. Airton J. S. Garcia</a:t>
            </a: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9BCA8-A2FE-4FBD-95C7-E5E20E0B91FD}" type="slidenum">
              <a:rPr lang="pt-BR" smtClean="0"/>
              <a:t>93</a:t>
            </a:fld>
            <a:endParaRPr lang="pt-BR"/>
          </a:p>
        </p:txBody>
      </p:sp>
      <p:sp>
        <p:nvSpPr>
          <p:cNvPr id="5" name="CaixaDeTexto 4"/>
          <p:cNvSpPr txBox="1"/>
          <p:nvPr/>
        </p:nvSpPr>
        <p:spPr>
          <a:xfrm>
            <a:off x="1733871" y="256887"/>
            <a:ext cx="66247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/>
              <a:t>Aula 04 - </a:t>
            </a:r>
            <a:r>
              <a:rPr lang="en-US" sz="3200" dirty="0"/>
              <a:t>Tuple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C7BA626-353B-D147-B464-6B28835907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11560" y="915566"/>
            <a:ext cx="7436253" cy="367865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9C99551-7786-9147-B81D-B53F2A84CC85}"/>
              </a:ext>
            </a:extLst>
          </p:cNvPr>
          <p:cNvSpPr txBox="1"/>
          <p:nvPr/>
        </p:nvSpPr>
        <p:spPr>
          <a:xfrm>
            <a:off x="107504" y="0"/>
            <a:ext cx="1008112" cy="9574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030830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Rodapé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/>
              <a:t>Prof. Airton J. S. Garcia</a:t>
            </a: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9BCA8-A2FE-4FBD-95C7-E5E20E0B91FD}" type="slidenum">
              <a:rPr lang="pt-BR" smtClean="0"/>
              <a:t>94</a:t>
            </a:fld>
            <a:endParaRPr lang="pt-BR"/>
          </a:p>
        </p:txBody>
      </p:sp>
      <p:sp>
        <p:nvSpPr>
          <p:cNvPr id="5" name="CaixaDeTexto 4"/>
          <p:cNvSpPr txBox="1"/>
          <p:nvPr/>
        </p:nvSpPr>
        <p:spPr>
          <a:xfrm>
            <a:off x="1733871" y="256887"/>
            <a:ext cx="66247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/>
              <a:t>Aula 04 - </a:t>
            </a:r>
            <a:r>
              <a:rPr lang="en-US" sz="3200" dirty="0"/>
              <a:t>Tuple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C88AFC8-070E-A34D-B102-5BC1940BAE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323529" y="987574"/>
            <a:ext cx="8256574" cy="36066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11FAE54-DE57-6A41-A26F-FDE6D67366D2}"/>
              </a:ext>
            </a:extLst>
          </p:cNvPr>
          <p:cNvSpPr txBox="1"/>
          <p:nvPr/>
        </p:nvSpPr>
        <p:spPr>
          <a:xfrm>
            <a:off x="107504" y="0"/>
            <a:ext cx="1008112" cy="9574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263954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Rodapé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/>
              <a:t>Prof. Airton J. S. Garcia</a:t>
            </a: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9BCA8-A2FE-4FBD-95C7-E5E20E0B91FD}" type="slidenum">
              <a:rPr lang="pt-BR" smtClean="0"/>
              <a:t>95</a:t>
            </a:fld>
            <a:endParaRPr lang="pt-BR"/>
          </a:p>
        </p:txBody>
      </p:sp>
      <p:sp>
        <p:nvSpPr>
          <p:cNvPr id="5" name="CaixaDeTexto 4"/>
          <p:cNvSpPr txBox="1"/>
          <p:nvPr/>
        </p:nvSpPr>
        <p:spPr>
          <a:xfrm>
            <a:off x="1733871" y="256887"/>
            <a:ext cx="66247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/>
              <a:t>Aula 04 - </a:t>
            </a:r>
            <a:r>
              <a:rPr lang="en-US" sz="3200" dirty="0"/>
              <a:t>Tuple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BF31F90-199B-7F4A-A995-DD8CCAF89E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51520" y="1419622"/>
            <a:ext cx="8640960" cy="244131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F920D82-05BE-BA40-9DE2-4AC14F4C2A28}"/>
              </a:ext>
            </a:extLst>
          </p:cNvPr>
          <p:cNvSpPr txBox="1"/>
          <p:nvPr/>
        </p:nvSpPr>
        <p:spPr>
          <a:xfrm>
            <a:off x="107504" y="0"/>
            <a:ext cx="1008112" cy="9574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448722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>
            <a:spLocks noGrp="1"/>
          </p:cNvSpPr>
          <p:nvPr>
            <p:ph type="ctrTitle"/>
          </p:nvPr>
        </p:nvSpPr>
        <p:spPr>
          <a:xfrm>
            <a:off x="1619672" y="267494"/>
            <a:ext cx="4824536" cy="1750591"/>
          </a:xfrm>
        </p:spPr>
        <p:txBody>
          <a:bodyPr>
            <a:normAutofit/>
          </a:bodyPr>
          <a:lstStyle/>
          <a:p>
            <a:r>
              <a:rPr lang="pt-BR" b="1" dirty="0">
                <a:solidFill>
                  <a:schemeClr val="bg1"/>
                </a:solidFill>
              </a:rPr>
              <a:t>Python</a:t>
            </a:r>
            <a:br>
              <a:rPr lang="pt-BR" b="1" dirty="0">
                <a:solidFill>
                  <a:schemeClr val="bg1"/>
                </a:solidFill>
              </a:rPr>
            </a:br>
            <a:r>
              <a:rPr lang="pt-BR" b="1" dirty="0">
                <a:solidFill>
                  <a:schemeClr val="bg1"/>
                </a:solidFill>
              </a:rPr>
              <a:t>Aula 05</a:t>
            </a:r>
          </a:p>
        </p:txBody>
      </p:sp>
      <p:sp>
        <p:nvSpPr>
          <p:cNvPr id="3" name="Retângulo 2"/>
          <p:cNvSpPr/>
          <p:nvPr/>
        </p:nvSpPr>
        <p:spPr>
          <a:xfrm>
            <a:off x="323528" y="2017752"/>
            <a:ext cx="59046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/>
              <a:t>Dicionários do Python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CEA2B5-DE3B-814F-9CF3-6A2C7AA13F36}"/>
              </a:ext>
            </a:extLst>
          </p:cNvPr>
          <p:cNvSpPr txBox="1"/>
          <p:nvPr/>
        </p:nvSpPr>
        <p:spPr>
          <a:xfrm>
            <a:off x="7218388" y="3637432"/>
            <a:ext cx="1475977" cy="127433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251500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Rodapé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/>
              <a:t>Prof. Airton J. S. Garcia</a:t>
            </a: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9BCA8-A2FE-4FBD-95C7-E5E20E0B91FD}" type="slidenum">
              <a:rPr lang="pt-BR" smtClean="0"/>
              <a:t>97</a:t>
            </a:fld>
            <a:endParaRPr lang="pt-BR"/>
          </a:p>
        </p:txBody>
      </p:sp>
      <p:sp>
        <p:nvSpPr>
          <p:cNvPr id="5" name="CaixaDeTexto 4"/>
          <p:cNvSpPr txBox="1"/>
          <p:nvPr/>
        </p:nvSpPr>
        <p:spPr>
          <a:xfrm>
            <a:off x="1691680" y="256489"/>
            <a:ext cx="66247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/>
              <a:t>Aula 05 - </a:t>
            </a:r>
            <a:r>
              <a:rPr lang="en-US" sz="3200" dirty="0"/>
              <a:t>Dicionários do Python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6A0AD0E-D160-3846-B93A-373D01B387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67544" y="915566"/>
            <a:ext cx="7992888" cy="374441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A034D4F-E20A-004A-815F-45812176F0C0}"/>
              </a:ext>
            </a:extLst>
          </p:cNvPr>
          <p:cNvSpPr txBox="1"/>
          <p:nvPr/>
        </p:nvSpPr>
        <p:spPr>
          <a:xfrm>
            <a:off x="107504" y="83083"/>
            <a:ext cx="1008112" cy="7912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362101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Rodapé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/>
              <a:t>Prof. Airton J. S. Garcia</a:t>
            </a: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9BCA8-A2FE-4FBD-95C7-E5E20E0B91FD}" type="slidenum">
              <a:rPr lang="pt-BR" smtClean="0"/>
              <a:t>98</a:t>
            </a:fld>
            <a:endParaRPr lang="pt-BR"/>
          </a:p>
        </p:txBody>
      </p:sp>
      <p:sp>
        <p:nvSpPr>
          <p:cNvPr id="5" name="CaixaDeTexto 4"/>
          <p:cNvSpPr txBox="1"/>
          <p:nvPr/>
        </p:nvSpPr>
        <p:spPr>
          <a:xfrm>
            <a:off x="1691680" y="256489"/>
            <a:ext cx="66247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/>
              <a:t>Aula 05 - </a:t>
            </a:r>
            <a:r>
              <a:rPr lang="en-US" sz="3200" dirty="0"/>
              <a:t>Dicionários do Python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B5E3ABF-645D-E342-8C4F-9F789C72E7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86730" y="1059582"/>
            <a:ext cx="8333742" cy="370768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566EC04-FC18-F443-B4FF-8045F3369639}"/>
              </a:ext>
            </a:extLst>
          </p:cNvPr>
          <p:cNvSpPr txBox="1"/>
          <p:nvPr/>
        </p:nvSpPr>
        <p:spPr>
          <a:xfrm>
            <a:off x="107504" y="0"/>
            <a:ext cx="1008112" cy="9574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844473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Rodapé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/>
              <a:t>Prof. Airton J. S. Garcia</a:t>
            </a: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9BCA8-A2FE-4FBD-95C7-E5E20E0B91FD}" type="slidenum">
              <a:rPr lang="pt-BR" smtClean="0"/>
              <a:t>99</a:t>
            </a:fld>
            <a:endParaRPr lang="pt-BR"/>
          </a:p>
        </p:txBody>
      </p:sp>
      <p:sp>
        <p:nvSpPr>
          <p:cNvPr id="5" name="CaixaDeTexto 4"/>
          <p:cNvSpPr txBox="1"/>
          <p:nvPr/>
        </p:nvSpPr>
        <p:spPr>
          <a:xfrm>
            <a:off x="1691680" y="256489"/>
            <a:ext cx="66247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/>
              <a:t>Aula 05 - </a:t>
            </a:r>
            <a:r>
              <a:rPr lang="en-US" sz="3200" dirty="0"/>
              <a:t>Dicionários do Python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2B8E29C-D924-584C-BF97-91DDA1893B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67544" y="915566"/>
            <a:ext cx="7829513" cy="367865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40C1082-235A-1C47-8246-D96651F78C0E}"/>
              </a:ext>
            </a:extLst>
          </p:cNvPr>
          <p:cNvSpPr txBox="1"/>
          <p:nvPr/>
        </p:nvSpPr>
        <p:spPr>
          <a:xfrm>
            <a:off x="107504" y="0"/>
            <a:ext cx="1008112" cy="9574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699572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041B411D4C2E6F419440000E216D47B1" ma:contentTypeVersion="4" ma:contentTypeDescription="Crie um novo documento." ma:contentTypeScope="" ma:versionID="c05a2f559950277959d10a487862e98f">
  <xsd:schema xmlns:xsd="http://www.w3.org/2001/XMLSchema" xmlns:xs="http://www.w3.org/2001/XMLSchema" xmlns:p="http://schemas.microsoft.com/office/2006/metadata/properties" xmlns:ns2="c69894f0-e91f-4ad0-932a-a2d6b3e565d9" xmlns:ns3="659d7d39-5d02-4d8c-8d76-356bbae7d0c8" targetNamespace="http://schemas.microsoft.com/office/2006/metadata/properties" ma:root="true" ma:fieldsID="16e4cc884fda7d0396c5333892a1a16e" ns2:_="" ns3:_="">
    <xsd:import namespace="c69894f0-e91f-4ad0-932a-a2d6b3e565d9"/>
    <xsd:import namespace="659d7d39-5d02-4d8c-8d76-356bbae7d0c8"/>
    <xsd:element name="properties">
      <xsd:complexType>
        <xsd:sequence>
          <xsd:element name="documentManagement">
            <xsd:complexType>
              <xsd:all>
                <xsd:element ref="ns2:Categoria" minOccurs="0"/>
                <xsd:element ref="ns3:SharedWithUsers" minOccurs="0"/>
                <xsd:element ref="ns3:SharingHintHash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69894f0-e91f-4ad0-932a-a2d6b3e565d9" elementFormDefault="qualified">
    <xsd:import namespace="http://schemas.microsoft.com/office/2006/documentManagement/types"/>
    <xsd:import namespace="http://schemas.microsoft.com/office/infopath/2007/PartnerControls"/>
    <xsd:element name="Categoria" ma:index="8" nillable="true" ma:displayName="Categoria" ma:default="Apresentações" ma:format="Dropdown" ma:internalName="Categoria">
      <xsd:simpleType>
        <xsd:union memberTypes="dms:Text">
          <xsd:simpleType>
            <xsd:restriction base="dms:Choice">
              <xsd:enumeration value="Apresentações"/>
              <xsd:enumeration value="Documentos"/>
              <xsd:enumeration value="Logos"/>
            </xsd:restriction>
          </xsd:simpleType>
        </xsd:un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59d7d39-5d02-4d8c-8d76-356bbae7d0c8" elementFormDefault="qualified">
    <xsd:import namespace="http://schemas.microsoft.com/office/2006/documentManagement/types"/>
    <xsd:import namespace="http://schemas.microsoft.com/office/infopath/2007/PartnerControls"/>
    <xsd:element name="SharedWithUsers" ma:index="9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ingHintHash" ma:index="10" nillable="true" ma:displayName="Hash de Dica de Compartilhamento" ma:internalName="SharingHintHash" ma:readOnly="true">
      <xsd:simpleType>
        <xsd:restriction base="dms:Text"/>
      </xsd:simpleType>
    </xsd:element>
    <xsd:element name="SharedWithDetails" ma:index="11" nillable="true" ma:displayName="Detalhes de Compartilhado Com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Categoria xmlns="c69894f0-e91f-4ad0-932a-a2d6b3e565d9">Apresentações</Categoria>
  </documentManagement>
</p:properties>
</file>

<file path=customXml/itemProps1.xml><?xml version="1.0" encoding="utf-8"?>
<ds:datastoreItem xmlns:ds="http://schemas.openxmlformats.org/officeDocument/2006/customXml" ds:itemID="{5A6B5E6F-A245-4784-8C9E-2B49D8D4C67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69894f0-e91f-4ad0-932a-a2d6b3e565d9"/>
    <ds:schemaRef ds:uri="659d7d39-5d02-4d8c-8d76-356bbae7d0c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A92A3EE-FA22-46E3-B1FC-1D59290E8E9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6B3A3C9-C836-4B80-BF74-6329347C8A4E}">
  <ds:schemaRefs>
    <ds:schemaRef ds:uri="http://purl.org/dc/elements/1.1/"/>
    <ds:schemaRef ds:uri="http://www.w3.org/XML/1998/namespace"/>
    <ds:schemaRef ds:uri="http://schemas.microsoft.com/office/2006/documentManagement/types"/>
    <ds:schemaRef ds:uri="http://purl.org/dc/dcmitype/"/>
    <ds:schemaRef ds:uri="http://schemas.microsoft.com/office/2006/metadata/properties"/>
    <ds:schemaRef ds:uri="http://schemas.openxmlformats.org/package/2006/metadata/core-properties"/>
    <ds:schemaRef ds:uri="659d7d39-5d02-4d8c-8d76-356bbae7d0c8"/>
    <ds:schemaRef ds:uri="c69894f0-e91f-4ad0-932a-a2d6b3e565d9"/>
    <ds:schemaRef ds:uri="http://schemas.microsoft.com/office/infopath/2007/PartnerControl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6318</TotalTime>
  <Words>4745</Words>
  <Application>Microsoft Macintosh PowerPoint</Application>
  <PresentationFormat>On-screen Show (16:9)</PresentationFormat>
  <Paragraphs>875</Paragraphs>
  <Slides>136</Slides>
  <Notes>114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136</vt:i4>
      </vt:variant>
    </vt:vector>
  </HeadingPairs>
  <TitlesOfParts>
    <vt:vector size="144" baseType="lpstr">
      <vt:lpstr>Arial</vt:lpstr>
      <vt:lpstr>Calibri</vt:lpstr>
      <vt:lpstr>Segoe UI</vt:lpstr>
      <vt:lpstr>Verdana</vt:lpstr>
      <vt:lpstr>Wingdings</vt:lpstr>
      <vt:lpstr>Tema do Office</vt:lpstr>
      <vt:lpstr>1_Tema do Office</vt:lpstr>
      <vt:lpstr>2_Tema do Office</vt:lpstr>
      <vt:lpstr>Python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Python Aula 01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Strings são matrizes</vt:lpstr>
      <vt:lpstr>Slicing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Python Aula 02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Python Aula 03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Python Aula 03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Python Aula 04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Python Aula 05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Python Aula 06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Python Aula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Python Aula [  ]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MICRO 10</dc:creator>
  <cp:lastModifiedBy>Airton José Sachetim Garcia</cp:lastModifiedBy>
  <cp:revision>402</cp:revision>
  <dcterms:created xsi:type="dcterms:W3CDTF">2015-10-07T14:55:36Z</dcterms:created>
  <dcterms:modified xsi:type="dcterms:W3CDTF">2019-10-18T21:05:28Z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0x010100041B411D4C2E6F419440000E216D47B1</vt:lpwstr>
  </property>
</Properties>
</file>